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0"/>
  </p:notesMasterIdLst>
  <p:sldIdLst>
    <p:sldId id="256" r:id="rId2"/>
    <p:sldId id="259" r:id="rId3"/>
    <p:sldId id="284" r:id="rId4"/>
    <p:sldId id="260" r:id="rId5"/>
    <p:sldId id="258" r:id="rId6"/>
    <p:sldId id="285" r:id="rId7"/>
    <p:sldId id="257" r:id="rId8"/>
    <p:sldId id="288" r:id="rId9"/>
    <p:sldId id="290" r:id="rId10"/>
    <p:sldId id="262" r:id="rId11"/>
    <p:sldId id="289" r:id="rId12"/>
    <p:sldId id="261" r:id="rId13"/>
    <p:sldId id="263" r:id="rId14"/>
    <p:sldId id="291" r:id="rId15"/>
    <p:sldId id="292" r:id="rId16"/>
    <p:sldId id="294" r:id="rId17"/>
    <p:sldId id="295" r:id="rId18"/>
    <p:sldId id="296" r:id="rId19"/>
    <p:sldId id="297" r:id="rId20"/>
    <p:sldId id="265" r:id="rId21"/>
    <p:sldId id="266" r:id="rId22"/>
    <p:sldId id="268" r:id="rId23"/>
    <p:sldId id="267" r:id="rId24"/>
    <p:sldId id="269" r:id="rId25"/>
    <p:sldId id="298" r:id="rId26"/>
    <p:sldId id="300" r:id="rId27"/>
    <p:sldId id="301" r:id="rId28"/>
    <p:sldId id="299" r:id="rId29"/>
  </p:sldIdLst>
  <p:sldSz cx="9144000" cy="5143500" type="screen16x9"/>
  <p:notesSz cx="6858000" cy="9144000"/>
  <p:embeddedFontLst>
    <p:embeddedFont>
      <p:font typeface="Montserrat" charset="0"/>
      <p:regular r:id="rId31"/>
      <p:bold r:id="rId32"/>
    </p:embeddedFont>
    <p:embeddedFont>
      <p:font typeface="Aharoni" pitchFamily="2" charset="-79"/>
      <p:bold r:id="rId33"/>
    </p:embeddedFont>
    <p:embeddedFont>
      <p:font typeface="Karla" charset="0"/>
      <p:regular r:id="rId34"/>
      <p:bold r:id="rId35"/>
      <p:italic r:id="rId36"/>
      <p:boldItalic r:id="rId37"/>
    </p:embeddedFont>
    <p:embeddedFont>
      <p:font typeface="Calibri"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800000"/>
  </p:clrMru>
</p:presentationPr>
</file>

<file path=ppt/tableStyles.xml><?xml version="1.0" encoding="utf-8"?>
<a:tblStyleLst xmlns:a="http://schemas.openxmlformats.org/drawingml/2006/main" def="{5D7075EF-A06A-4E21-9FA1-8BC56A080159}">
  <a:tblStyle styleId="{5D7075EF-A06A-4E21-9FA1-8BC56A080159}"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822" y="55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Rashid\Desktop\New%20Microsoft%20Office%20Excel%20Worksheet%20(3).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0.18008580658186957"/>
          <c:y val="1.2754126073223897E-3"/>
          <c:w val="0.81991426760950958"/>
          <c:h val="0.80017028233174903"/>
        </c:manualLayout>
      </c:layout>
      <c:pie3DChart>
        <c:varyColors val="1"/>
        <c:ser>
          <c:idx val="0"/>
          <c:order val="0"/>
          <c:dLbls>
            <c:txPr>
              <a:bodyPr/>
              <a:lstStyle/>
              <a:p>
                <a:pPr>
                  <a:defRPr sz="1400" baseline="0">
                    <a:solidFill>
                      <a:schemeClr val="tx1">
                        <a:lumMod val="95000"/>
                        <a:lumOff val="5000"/>
                      </a:schemeClr>
                    </a:solidFill>
                    <a:latin typeface="Andalus" pitchFamily="18" charset="-78"/>
                    <a:cs typeface="Andalus" pitchFamily="18" charset="-78"/>
                  </a:defRPr>
                </a:pPr>
                <a:endParaRPr lang="en-US"/>
              </a:p>
            </c:txPr>
            <c:showCatName val="1"/>
            <c:showPercent val="1"/>
            <c:showLeaderLines val="1"/>
          </c:dLbls>
          <c:cat>
            <c:strRef>
              <c:f>Sheet1!$G$40:$G$43</c:f>
              <c:strCache>
                <c:ptCount val="4"/>
                <c:pt idx="0">
                  <c:v>Crops-</c:v>
                </c:pt>
                <c:pt idx="1">
                  <c:v>Livestock</c:v>
                </c:pt>
                <c:pt idx="2">
                  <c:v>Fisheries</c:v>
                </c:pt>
                <c:pt idx="3">
                  <c:v>Forestry</c:v>
                </c:pt>
              </c:strCache>
            </c:strRef>
          </c:cat>
          <c:val>
            <c:numRef>
              <c:f>Sheet1!$H$40:$H$43</c:f>
              <c:numCache>
                <c:formatCode>General</c:formatCode>
                <c:ptCount val="4"/>
                <c:pt idx="0">
                  <c:v>10.25</c:v>
                </c:pt>
                <c:pt idx="1">
                  <c:v>2.4499999999999997</c:v>
                </c:pt>
                <c:pt idx="2">
                  <c:v>4.37</c:v>
                </c:pt>
                <c:pt idx="3">
                  <c:v>1.6300000000000001</c:v>
                </c:pt>
              </c:numCache>
            </c:numRef>
          </c:val>
        </c:ser>
        <c:dLbls>
          <c:showCatName val="1"/>
          <c:showPercent val="1"/>
        </c:dLbls>
      </c:pie3DChart>
    </c:plotArea>
    <c:plotVisOnly val="1"/>
    <c:dispBlanksAs val="zero"/>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21892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0" name="Shape 10"/>
          <p:cNvSpPr/>
          <p:nvPr/>
        </p:nvSpPr>
        <p:spPr>
          <a:xfrm>
            <a:off x="-967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1" name="Shape 11"/>
          <p:cNvSpPr txBox="1">
            <a:spLocks noGrp="1"/>
          </p:cNvSpPr>
          <p:nvPr>
            <p:ph type="ctrTitle"/>
          </p:nvPr>
        </p:nvSpPr>
        <p:spPr>
          <a:xfrm>
            <a:off x="648300" y="3404550"/>
            <a:ext cx="3530700" cy="1181999"/>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2"/>
        <p:cNvGrpSpPr/>
        <p:nvPr/>
      </p:nvGrpSpPr>
      <p:grpSpPr>
        <a:xfrm>
          <a:off x="0" y="0"/>
          <a:ext cx="0" cy="0"/>
          <a:chOff x="0" y="0"/>
          <a:chExt cx="0" cy="0"/>
        </a:xfrm>
      </p:grpSpPr>
      <p:sp>
        <p:nvSpPr>
          <p:cNvPr id="13" name="Shape 13"/>
          <p:cNvSpPr/>
          <p:nvPr/>
        </p:nvSpPr>
        <p:spPr>
          <a:xfrm>
            <a:off x="21892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4" name="Shape 14"/>
          <p:cNvSpPr/>
          <p:nvPr/>
        </p:nvSpPr>
        <p:spPr>
          <a:xfrm>
            <a:off x="-967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5" name="Shape 15"/>
          <p:cNvSpPr txBox="1">
            <a:spLocks noGrp="1"/>
          </p:cNvSpPr>
          <p:nvPr>
            <p:ph type="ctrTitle"/>
          </p:nvPr>
        </p:nvSpPr>
        <p:spPr>
          <a:xfrm>
            <a:off x="648300" y="1583350"/>
            <a:ext cx="3522300" cy="2989799"/>
          </a:xfrm>
          <a:prstGeom prst="rect">
            <a:avLst/>
          </a:prstGeom>
        </p:spPr>
        <p:txBody>
          <a:bodyPr lIns="91425" tIns="91425" rIns="91425" bIns="91425" anchor="b" anchorCtr="0"/>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a:endParaRPr/>
          </a:p>
        </p:txBody>
      </p:sp>
      <p:sp>
        <p:nvSpPr>
          <p:cNvPr id="16" name="Shape 16"/>
          <p:cNvSpPr txBox="1">
            <a:spLocks noGrp="1"/>
          </p:cNvSpPr>
          <p:nvPr>
            <p:ph type="subTitle" idx="1"/>
          </p:nvPr>
        </p:nvSpPr>
        <p:spPr>
          <a:xfrm>
            <a:off x="6724950" y="3494300"/>
            <a:ext cx="1906199" cy="1031699"/>
          </a:xfrm>
          <a:prstGeom prst="rect">
            <a:avLst/>
          </a:prstGeom>
        </p:spPr>
        <p:txBody>
          <a:bodyPr lIns="91425" tIns="91425" rIns="91425" bIns="91425" anchor="b" anchorCtr="0"/>
          <a:lstStyle>
            <a:lvl1pPr lvl="0" algn="r" rtl="0">
              <a:spcBef>
                <a:spcPts val="0"/>
              </a:spcBef>
              <a:buClr>
                <a:srgbClr val="FFFFFF"/>
              </a:buClr>
              <a:buSzPct val="100000"/>
              <a:buNone/>
              <a:defRPr sz="1800">
                <a:solidFill>
                  <a:srgbClr val="FFFFFF"/>
                </a:solidFill>
              </a:defRPr>
            </a:lvl1pPr>
            <a:lvl2pPr lvl="1" algn="r" rtl="0">
              <a:spcBef>
                <a:spcPts val="0"/>
              </a:spcBef>
              <a:buClr>
                <a:srgbClr val="FFFFFF"/>
              </a:buClr>
              <a:buSzPct val="100000"/>
              <a:buNone/>
              <a:defRPr sz="1800">
                <a:solidFill>
                  <a:srgbClr val="FFFFFF"/>
                </a:solidFill>
              </a:defRPr>
            </a:lvl2pPr>
            <a:lvl3pPr lvl="2" algn="r" rtl="0">
              <a:spcBef>
                <a:spcPts val="0"/>
              </a:spcBef>
              <a:buClr>
                <a:srgbClr val="FFFFFF"/>
              </a:buClr>
              <a:buSzPct val="100000"/>
              <a:buNone/>
              <a:defRPr sz="1800">
                <a:solidFill>
                  <a:srgbClr val="FFFFFF"/>
                </a:solidFill>
              </a:defRPr>
            </a:lvl3pPr>
            <a:lvl4pPr lvl="3" algn="r" rtl="0">
              <a:spcBef>
                <a:spcPts val="0"/>
              </a:spcBef>
              <a:buClr>
                <a:srgbClr val="FFFFFF"/>
              </a:buClr>
              <a:buSzPct val="100000"/>
              <a:buNone/>
              <a:defRPr sz="1800">
                <a:solidFill>
                  <a:srgbClr val="FFFFFF"/>
                </a:solidFill>
              </a:defRPr>
            </a:lvl4pPr>
            <a:lvl5pPr lvl="4" algn="r" rtl="0">
              <a:spcBef>
                <a:spcPts val="0"/>
              </a:spcBef>
              <a:buClr>
                <a:srgbClr val="FFFFFF"/>
              </a:buClr>
              <a:buSzPct val="100000"/>
              <a:buNone/>
              <a:defRPr sz="1800">
                <a:solidFill>
                  <a:srgbClr val="FFFFFF"/>
                </a:solidFill>
              </a:defRPr>
            </a:lvl5pPr>
            <a:lvl6pPr lvl="5" algn="r" rtl="0">
              <a:spcBef>
                <a:spcPts val="0"/>
              </a:spcBef>
              <a:buClr>
                <a:srgbClr val="FFFFFF"/>
              </a:buClr>
              <a:buSzPct val="100000"/>
              <a:buNone/>
              <a:defRPr sz="1800">
                <a:solidFill>
                  <a:srgbClr val="FFFFFF"/>
                </a:solidFill>
              </a:defRPr>
            </a:lvl6pPr>
            <a:lvl7pPr lvl="6" algn="r" rtl="0">
              <a:spcBef>
                <a:spcPts val="0"/>
              </a:spcBef>
              <a:buClr>
                <a:srgbClr val="FFFFFF"/>
              </a:buClr>
              <a:buSzPct val="100000"/>
              <a:buNone/>
              <a:defRPr sz="1800">
                <a:solidFill>
                  <a:srgbClr val="FFFFFF"/>
                </a:solidFill>
              </a:defRPr>
            </a:lvl7pPr>
            <a:lvl8pPr lvl="7" algn="r" rtl="0">
              <a:spcBef>
                <a:spcPts val="0"/>
              </a:spcBef>
              <a:buClr>
                <a:srgbClr val="FFFFFF"/>
              </a:buClr>
              <a:buSzPct val="100000"/>
              <a:buNone/>
              <a:defRPr sz="1800">
                <a:solidFill>
                  <a:srgbClr val="FFFFFF"/>
                </a:solidFill>
              </a:defRPr>
            </a:lvl8pPr>
            <a:lvl9pPr lvl="8" algn="r" rtl="0">
              <a:spcBef>
                <a:spcPts val="0"/>
              </a:spcBef>
              <a:buClr>
                <a:srgbClr val="FFFFFF"/>
              </a:buClr>
              <a:buSzPct val="100000"/>
              <a:buNone/>
              <a:defRPr sz="18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 1 column + image">
    <p:spTree>
      <p:nvGrpSpPr>
        <p:cNvPr id="1" name="Shape 17"/>
        <p:cNvGrpSpPr/>
        <p:nvPr/>
      </p:nvGrpSpPr>
      <p:grpSpPr>
        <a:xfrm>
          <a:off x="0" y="0"/>
          <a:ext cx="0" cy="0"/>
          <a:chOff x="0" y="0"/>
          <a:chExt cx="0" cy="0"/>
        </a:xfrm>
      </p:grpSpPr>
      <p:sp>
        <p:nvSpPr>
          <p:cNvPr id="18" name="Shape 18"/>
          <p:cNvSpPr/>
          <p:nvPr/>
        </p:nvSpPr>
        <p:spPr>
          <a:xfrm>
            <a:off x="21892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9" name="Shape 19"/>
          <p:cNvSpPr/>
          <p:nvPr/>
        </p:nvSpPr>
        <p:spPr>
          <a:xfrm>
            <a:off x="-967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0" name="Shape 20"/>
          <p:cNvSpPr txBox="1">
            <a:spLocks noGrp="1"/>
          </p:cNvSpPr>
          <p:nvPr>
            <p:ph type="title"/>
          </p:nvPr>
        </p:nvSpPr>
        <p:spPr>
          <a:xfrm>
            <a:off x="838309" y="1807900"/>
            <a:ext cx="3148199" cy="4856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 name="Shape 21"/>
          <p:cNvSpPr txBox="1">
            <a:spLocks noGrp="1"/>
          </p:cNvSpPr>
          <p:nvPr>
            <p:ph type="body" idx="1"/>
          </p:nvPr>
        </p:nvSpPr>
        <p:spPr>
          <a:xfrm>
            <a:off x="838250" y="2419350"/>
            <a:ext cx="3148199" cy="2255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big image">
    <p:spTree>
      <p:nvGrpSpPr>
        <p:cNvPr id="1" name="Shape 22"/>
        <p:cNvGrpSpPr/>
        <p:nvPr/>
      </p:nvGrpSpPr>
      <p:grpSpPr>
        <a:xfrm>
          <a:off x="0" y="0"/>
          <a:ext cx="0" cy="0"/>
          <a:chOff x="0" y="0"/>
          <a:chExt cx="0" cy="0"/>
        </a:xfrm>
      </p:grpSpPr>
      <p:sp>
        <p:nvSpPr>
          <p:cNvPr id="23" name="Shape 23"/>
          <p:cNvSpPr/>
          <p:nvPr/>
        </p:nvSpPr>
        <p:spPr>
          <a:xfrm>
            <a:off x="209250" y="-9675"/>
            <a:ext cx="3076750" cy="5167075"/>
          </a:xfrm>
          <a:custGeom>
            <a:avLst/>
            <a:gdLst/>
            <a:ahLst/>
            <a:cxnLst/>
            <a:rect l="0" t="0" r="0" b="0"/>
            <a:pathLst>
              <a:path w="123070" h="206683" extrusionOk="0">
                <a:moveTo>
                  <a:pt x="0" y="0"/>
                </a:moveTo>
                <a:lnTo>
                  <a:pt x="0" y="206683"/>
                </a:lnTo>
                <a:lnTo>
                  <a:pt x="123070" y="206545"/>
                </a:lnTo>
                <a:lnTo>
                  <a:pt x="67807" y="301"/>
                </a:lnTo>
                <a:close/>
              </a:path>
            </a:pathLst>
          </a:custGeom>
          <a:solidFill>
            <a:srgbClr val="000000">
              <a:alpha val="7310"/>
            </a:srgbClr>
          </a:solidFill>
          <a:ln>
            <a:noFill/>
          </a:ln>
        </p:spPr>
      </p:sp>
      <p:sp>
        <p:nvSpPr>
          <p:cNvPr id="24" name="Shape 24"/>
          <p:cNvSpPr/>
          <p:nvPr/>
        </p:nvSpPr>
        <p:spPr>
          <a:xfrm>
            <a:off x="-19350" y="-9675"/>
            <a:ext cx="3076750" cy="5167075"/>
          </a:xfrm>
          <a:custGeom>
            <a:avLst/>
            <a:gdLst/>
            <a:ahLst/>
            <a:cxnLst/>
            <a:rect l="0" t="0" r="0" b="0"/>
            <a:pathLst>
              <a:path w="123070" h="206683" extrusionOk="0">
                <a:moveTo>
                  <a:pt x="0" y="0"/>
                </a:moveTo>
                <a:lnTo>
                  <a:pt x="0" y="206683"/>
                </a:lnTo>
                <a:lnTo>
                  <a:pt x="123070" y="206545"/>
                </a:lnTo>
                <a:lnTo>
                  <a:pt x="67807" y="301"/>
                </a:lnTo>
                <a:close/>
              </a:path>
            </a:pathLst>
          </a:custGeom>
          <a:solidFill>
            <a:srgbClr val="FFFFFF"/>
          </a:solidFill>
          <a:ln>
            <a:noFill/>
          </a:ln>
        </p:spPr>
      </p:sp>
      <p:sp>
        <p:nvSpPr>
          <p:cNvPr id="25" name="Shape 25"/>
          <p:cNvSpPr txBox="1">
            <a:spLocks noGrp="1"/>
          </p:cNvSpPr>
          <p:nvPr>
            <p:ph type="title"/>
          </p:nvPr>
        </p:nvSpPr>
        <p:spPr>
          <a:xfrm>
            <a:off x="609704" y="4116875"/>
            <a:ext cx="1609799" cy="4856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Quote">
    <p:spTree>
      <p:nvGrpSpPr>
        <p:cNvPr id="1" name="Shape 26"/>
        <p:cNvGrpSpPr/>
        <p:nvPr/>
      </p:nvGrpSpPr>
      <p:grpSpPr>
        <a:xfrm>
          <a:off x="0" y="0"/>
          <a:ext cx="0" cy="0"/>
          <a:chOff x="0" y="0"/>
          <a:chExt cx="0" cy="0"/>
        </a:xfrm>
      </p:grpSpPr>
      <p:sp>
        <p:nvSpPr>
          <p:cNvPr id="27" name="Shape 27"/>
          <p:cNvSpPr/>
          <p:nvPr/>
        </p:nvSpPr>
        <p:spPr>
          <a:xfrm>
            <a:off x="22860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28" name="Shape 28"/>
          <p:cNvSpPr/>
          <p:nvPr/>
        </p:nvSpPr>
        <p:spPr>
          <a:xfrm>
            <a:off x="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
        <p:nvSpPr>
          <p:cNvPr id="29" name="Shape 29"/>
          <p:cNvSpPr txBox="1"/>
          <p:nvPr/>
        </p:nvSpPr>
        <p:spPr>
          <a:xfrm>
            <a:off x="799645" y="1612074"/>
            <a:ext cx="1957200" cy="653699"/>
          </a:xfrm>
          <a:prstGeom prst="rect">
            <a:avLst/>
          </a:prstGeom>
          <a:noFill/>
          <a:ln>
            <a:noFill/>
          </a:ln>
        </p:spPr>
        <p:txBody>
          <a:bodyPr lIns="91425" tIns="91425" rIns="91425" bIns="91425" anchor="t" anchorCtr="0">
            <a:noAutofit/>
          </a:bodyPr>
          <a:lstStyle/>
          <a:p>
            <a:pPr lvl="0">
              <a:spcBef>
                <a:spcPts val="0"/>
              </a:spcBef>
              <a:buNone/>
            </a:pPr>
            <a:r>
              <a:rPr lang="en" sz="7200">
                <a:solidFill>
                  <a:srgbClr val="B7B7B7"/>
                </a:solidFill>
                <a:latin typeface="Montserrat"/>
                <a:ea typeface="Montserrat"/>
                <a:cs typeface="Montserrat"/>
                <a:sym typeface="Montserrat"/>
              </a:rPr>
              <a:t>“</a:t>
            </a:r>
          </a:p>
        </p:txBody>
      </p:sp>
      <p:sp>
        <p:nvSpPr>
          <p:cNvPr id="30" name="Shape 30"/>
          <p:cNvSpPr txBox="1">
            <a:spLocks noGrp="1"/>
          </p:cNvSpPr>
          <p:nvPr>
            <p:ph type="body" idx="1"/>
          </p:nvPr>
        </p:nvSpPr>
        <p:spPr>
          <a:xfrm>
            <a:off x="838250" y="2419350"/>
            <a:ext cx="5324100" cy="2255700"/>
          </a:xfrm>
          <a:prstGeom prst="rect">
            <a:avLst/>
          </a:prstGeom>
        </p:spPr>
        <p:txBody>
          <a:bodyPr lIns="91425" tIns="91425" rIns="91425" bIns="91425" anchor="t" anchorCtr="0"/>
          <a:lstStyle>
            <a:lvl1pPr lvl="0" rtl="0">
              <a:spcBef>
                <a:spcPts val="0"/>
              </a:spcBef>
              <a:buSzPct val="100000"/>
              <a:buFont typeface="Montserrat"/>
              <a:defRPr sz="2400">
                <a:latin typeface="Montserrat"/>
                <a:ea typeface="Montserrat"/>
                <a:cs typeface="Montserrat"/>
                <a:sym typeface="Montserrat"/>
              </a:defRPr>
            </a:lvl1pPr>
            <a:lvl2pPr lvl="1" rtl="0">
              <a:spcBef>
                <a:spcPts val="0"/>
              </a:spcBef>
              <a:buSzPct val="100000"/>
              <a:buFont typeface="Montserrat"/>
              <a:defRPr sz="2400">
                <a:latin typeface="Montserrat"/>
                <a:ea typeface="Montserrat"/>
                <a:cs typeface="Montserrat"/>
                <a:sym typeface="Montserrat"/>
              </a:defRPr>
            </a:lvl2pPr>
            <a:lvl3pPr lvl="2" rtl="0">
              <a:spcBef>
                <a:spcPts val="0"/>
              </a:spcBef>
              <a:buSzPct val="100000"/>
              <a:buFont typeface="Montserrat"/>
              <a:defRPr sz="2400">
                <a:latin typeface="Montserrat"/>
                <a:ea typeface="Montserrat"/>
                <a:cs typeface="Montserrat"/>
                <a:sym typeface="Montserrat"/>
              </a:defRPr>
            </a:lvl3pPr>
            <a:lvl4pPr lvl="3" rtl="0">
              <a:spcBef>
                <a:spcPts val="0"/>
              </a:spcBef>
              <a:buSzPct val="100000"/>
              <a:buFont typeface="Montserrat"/>
              <a:defRPr sz="2400">
                <a:latin typeface="Montserrat"/>
                <a:ea typeface="Montserrat"/>
                <a:cs typeface="Montserrat"/>
                <a:sym typeface="Montserrat"/>
              </a:defRPr>
            </a:lvl4pPr>
            <a:lvl5pPr lvl="4" rtl="0">
              <a:spcBef>
                <a:spcPts val="0"/>
              </a:spcBef>
              <a:buSzPct val="100000"/>
              <a:buFont typeface="Montserrat"/>
              <a:defRPr sz="2400">
                <a:latin typeface="Montserrat"/>
                <a:ea typeface="Montserrat"/>
                <a:cs typeface="Montserrat"/>
                <a:sym typeface="Montserrat"/>
              </a:defRPr>
            </a:lvl5pPr>
            <a:lvl6pPr lvl="5" rtl="0">
              <a:spcBef>
                <a:spcPts val="0"/>
              </a:spcBef>
              <a:buSzPct val="100000"/>
              <a:buFont typeface="Montserrat"/>
              <a:defRPr sz="2400">
                <a:latin typeface="Montserrat"/>
                <a:ea typeface="Montserrat"/>
                <a:cs typeface="Montserrat"/>
                <a:sym typeface="Montserrat"/>
              </a:defRPr>
            </a:lvl6pPr>
            <a:lvl7pPr lvl="6" rtl="0">
              <a:spcBef>
                <a:spcPts val="0"/>
              </a:spcBef>
              <a:buSzPct val="100000"/>
              <a:buFont typeface="Montserrat"/>
              <a:defRPr sz="2400">
                <a:latin typeface="Montserrat"/>
                <a:ea typeface="Montserrat"/>
                <a:cs typeface="Montserrat"/>
                <a:sym typeface="Montserrat"/>
              </a:defRPr>
            </a:lvl7pPr>
            <a:lvl8pPr lvl="7" rtl="0">
              <a:spcBef>
                <a:spcPts val="0"/>
              </a:spcBef>
              <a:buSzPct val="100000"/>
              <a:buFont typeface="Montserrat"/>
              <a:defRPr sz="2400">
                <a:latin typeface="Montserrat"/>
                <a:ea typeface="Montserrat"/>
                <a:cs typeface="Montserrat"/>
                <a:sym typeface="Montserrat"/>
              </a:defRPr>
            </a:lvl8pPr>
            <a:lvl9pPr lvl="8" rtl="0">
              <a:spcBef>
                <a:spcPts val="0"/>
              </a:spcBef>
              <a:buSzPct val="100000"/>
              <a:buFont typeface="Montserrat"/>
              <a:defRPr sz="2400">
                <a:latin typeface="Montserrat"/>
                <a:ea typeface="Montserrat"/>
                <a:cs typeface="Montserrat"/>
                <a:sym typeface="Montserra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32" name="Shape 32"/>
          <p:cNvSpPr/>
          <p:nvPr/>
        </p:nvSpPr>
        <p:spPr>
          <a:xfrm>
            <a:off x="22860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33" name="Shape 33"/>
          <p:cNvSpPr/>
          <p:nvPr/>
        </p:nvSpPr>
        <p:spPr>
          <a:xfrm>
            <a:off x="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
        <p:nvSpPr>
          <p:cNvPr id="34" name="Shape 34"/>
          <p:cNvSpPr txBox="1">
            <a:spLocks noGrp="1"/>
          </p:cNvSpPr>
          <p:nvPr>
            <p:ph type="title"/>
          </p:nvPr>
        </p:nvSpPr>
        <p:spPr>
          <a:xfrm>
            <a:off x="838350" y="1807900"/>
            <a:ext cx="5324100" cy="4856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body" idx="1"/>
          </p:nvPr>
        </p:nvSpPr>
        <p:spPr>
          <a:xfrm>
            <a:off x="838250" y="2419350"/>
            <a:ext cx="5324100" cy="2255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6"/>
        <p:cNvGrpSpPr/>
        <p:nvPr/>
      </p:nvGrpSpPr>
      <p:grpSpPr>
        <a:xfrm>
          <a:off x="0" y="0"/>
          <a:ext cx="0" cy="0"/>
          <a:chOff x="0" y="0"/>
          <a:chExt cx="0" cy="0"/>
        </a:xfrm>
      </p:grpSpPr>
      <p:sp>
        <p:nvSpPr>
          <p:cNvPr id="37" name="Shape 37"/>
          <p:cNvSpPr/>
          <p:nvPr/>
        </p:nvSpPr>
        <p:spPr>
          <a:xfrm>
            <a:off x="22860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38" name="Shape 38"/>
          <p:cNvSpPr/>
          <p:nvPr/>
        </p:nvSpPr>
        <p:spPr>
          <a:xfrm>
            <a:off x="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
        <p:nvSpPr>
          <p:cNvPr id="39" name="Shape 39"/>
          <p:cNvSpPr txBox="1">
            <a:spLocks noGrp="1"/>
          </p:cNvSpPr>
          <p:nvPr>
            <p:ph type="title"/>
          </p:nvPr>
        </p:nvSpPr>
        <p:spPr>
          <a:xfrm>
            <a:off x="841000" y="1884100"/>
            <a:ext cx="4801499" cy="409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841000" y="2492425"/>
            <a:ext cx="2671800" cy="2433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1" name="Shape 41"/>
          <p:cNvSpPr txBox="1">
            <a:spLocks noGrp="1"/>
          </p:cNvSpPr>
          <p:nvPr>
            <p:ph type="body" idx="2"/>
          </p:nvPr>
        </p:nvSpPr>
        <p:spPr>
          <a:xfrm>
            <a:off x="3673842" y="2492425"/>
            <a:ext cx="2671800" cy="2433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p:nvPr/>
        </p:nvSpPr>
        <p:spPr>
          <a:xfrm>
            <a:off x="22860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1" name="Shape 51"/>
          <p:cNvSpPr/>
          <p:nvPr/>
        </p:nvSpPr>
        <p:spPr>
          <a:xfrm>
            <a:off x="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
        <p:nvSpPr>
          <p:cNvPr id="52" name="Shape 52"/>
          <p:cNvSpPr txBox="1">
            <a:spLocks noGrp="1"/>
          </p:cNvSpPr>
          <p:nvPr>
            <p:ph type="title"/>
          </p:nvPr>
        </p:nvSpPr>
        <p:spPr>
          <a:xfrm>
            <a:off x="841000" y="1884100"/>
            <a:ext cx="4801499" cy="409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p:nvPr/>
        </p:nvSpPr>
        <p:spPr>
          <a:xfrm>
            <a:off x="22860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9" name="Shape 59"/>
          <p:cNvSpPr/>
          <p:nvPr/>
        </p:nvSpPr>
        <p:spPr>
          <a:xfrm>
            <a:off x="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BC34A"/>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884100"/>
            <a:ext cx="5185199" cy="474599"/>
          </a:xfrm>
          <a:prstGeom prst="rect">
            <a:avLst/>
          </a:prstGeom>
          <a:noFill/>
          <a:ln>
            <a:noFill/>
          </a:ln>
        </p:spPr>
        <p:txBody>
          <a:bodyPr lIns="91425" tIns="91425" rIns="91425" bIns="91425" anchor="b" anchorCtr="0"/>
          <a:lstStyle>
            <a:lvl1pPr lv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457200" y="2495550"/>
            <a:ext cx="5185199" cy="2255700"/>
          </a:xfrm>
          <a:prstGeom prst="rect">
            <a:avLst/>
          </a:prstGeom>
          <a:noFill/>
          <a:ln>
            <a:noFill/>
          </a:ln>
        </p:spPr>
        <p:txBody>
          <a:bodyPr lIns="91425" tIns="91425" rIns="91425" bIns="91425" anchor="t" anchorCtr="0"/>
          <a:lstStyle>
            <a:lvl1pPr lvl="0">
              <a:spcBef>
                <a:spcPts val="600"/>
              </a:spcBef>
              <a:buClr>
                <a:srgbClr val="999999"/>
              </a:buClr>
              <a:buSzPct val="100000"/>
              <a:buFont typeface="Karla"/>
              <a:buChar char="▸"/>
              <a:defRPr sz="1600">
                <a:solidFill>
                  <a:srgbClr val="999999"/>
                </a:solidFill>
                <a:latin typeface="Karla"/>
                <a:ea typeface="Karla"/>
                <a:cs typeface="Karla"/>
                <a:sym typeface="Karla"/>
              </a:defRPr>
            </a:lvl1pPr>
            <a:lvl2pPr lvl="1">
              <a:spcBef>
                <a:spcPts val="480"/>
              </a:spcBef>
              <a:buClr>
                <a:srgbClr val="999999"/>
              </a:buClr>
              <a:buSzPct val="100000"/>
              <a:buFont typeface="Karla"/>
              <a:buChar char="▹"/>
              <a:defRPr sz="1600">
                <a:solidFill>
                  <a:srgbClr val="999999"/>
                </a:solidFill>
                <a:latin typeface="Karla"/>
                <a:ea typeface="Karla"/>
                <a:cs typeface="Karla"/>
                <a:sym typeface="Karla"/>
              </a:defRPr>
            </a:lvl2pPr>
            <a:lvl3pPr lvl="2">
              <a:spcBef>
                <a:spcPts val="480"/>
              </a:spcBef>
              <a:buClr>
                <a:srgbClr val="999999"/>
              </a:buClr>
              <a:buSzPct val="100000"/>
              <a:buFont typeface="Karla"/>
              <a:buChar char="▹"/>
              <a:defRPr sz="1600">
                <a:solidFill>
                  <a:srgbClr val="999999"/>
                </a:solidFill>
                <a:latin typeface="Karla"/>
                <a:ea typeface="Karla"/>
                <a:cs typeface="Karla"/>
                <a:sym typeface="Karla"/>
              </a:defRPr>
            </a:lvl3pPr>
            <a:lvl4pPr lvl="3">
              <a:spcBef>
                <a:spcPts val="360"/>
              </a:spcBef>
              <a:buClr>
                <a:srgbClr val="999999"/>
              </a:buClr>
              <a:buSzPct val="100000"/>
              <a:buFont typeface="Karla"/>
              <a:defRPr sz="1600">
                <a:solidFill>
                  <a:srgbClr val="999999"/>
                </a:solidFill>
                <a:latin typeface="Karla"/>
                <a:ea typeface="Karla"/>
                <a:cs typeface="Karla"/>
                <a:sym typeface="Karla"/>
              </a:defRPr>
            </a:lvl4pPr>
            <a:lvl5pPr lvl="4">
              <a:spcBef>
                <a:spcPts val="360"/>
              </a:spcBef>
              <a:buClr>
                <a:srgbClr val="999999"/>
              </a:buClr>
              <a:buSzPct val="100000"/>
              <a:buFont typeface="Karla"/>
              <a:defRPr sz="1600">
                <a:solidFill>
                  <a:srgbClr val="999999"/>
                </a:solidFill>
                <a:latin typeface="Karla"/>
                <a:ea typeface="Karla"/>
                <a:cs typeface="Karla"/>
                <a:sym typeface="Karla"/>
              </a:defRPr>
            </a:lvl5pPr>
            <a:lvl6pPr lvl="5">
              <a:spcBef>
                <a:spcPts val="360"/>
              </a:spcBef>
              <a:buClr>
                <a:srgbClr val="999999"/>
              </a:buClr>
              <a:buSzPct val="100000"/>
              <a:buFont typeface="Karla"/>
              <a:defRPr sz="1600">
                <a:solidFill>
                  <a:srgbClr val="999999"/>
                </a:solidFill>
                <a:latin typeface="Karla"/>
                <a:ea typeface="Karla"/>
                <a:cs typeface="Karla"/>
                <a:sym typeface="Karla"/>
              </a:defRPr>
            </a:lvl6pPr>
            <a:lvl7pPr lvl="6">
              <a:spcBef>
                <a:spcPts val="360"/>
              </a:spcBef>
              <a:buClr>
                <a:srgbClr val="999999"/>
              </a:buClr>
              <a:buSzPct val="100000"/>
              <a:buFont typeface="Karla"/>
              <a:defRPr sz="1600">
                <a:solidFill>
                  <a:srgbClr val="999999"/>
                </a:solidFill>
                <a:latin typeface="Karla"/>
                <a:ea typeface="Karla"/>
                <a:cs typeface="Karla"/>
                <a:sym typeface="Karla"/>
              </a:defRPr>
            </a:lvl7pPr>
            <a:lvl8pPr lvl="7">
              <a:spcBef>
                <a:spcPts val="360"/>
              </a:spcBef>
              <a:buClr>
                <a:srgbClr val="999999"/>
              </a:buClr>
              <a:buSzPct val="100000"/>
              <a:buFont typeface="Karla"/>
              <a:defRPr sz="1600">
                <a:solidFill>
                  <a:srgbClr val="999999"/>
                </a:solidFill>
                <a:latin typeface="Karla"/>
                <a:ea typeface="Karla"/>
                <a:cs typeface="Karla"/>
                <a:sym typeface="Karla"/>
              </a:defRPr>
            </a:lvl8pPr>
            <a:lvl9pPr lvl="8">
              <a:spcBef>
                <a:spcPts val="360"/>
              </a:spcBef>
              <a:buClr>
                <a:srgbClr val="999999"/>
              </a:buClr>
              <a:buSzPct val="100000"/>
              <a:buFont typeface="Karla"/>
              <a:defRPr sz="1600">
                <a:solidFill>
                  <a:srgbClr val="999999"/>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hyperlink" Target="http://slidemodel.com"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648300" y="3404550"/>
            <a:ext cx="3530700" cy="1181999"/>
          </a:xfrm>
          <a:prstGeom prst="rect">
            <a:avLst/>
          </a:prstGeom>
        </p:spPr>
        <p:txBody>
          <a:bodyPr lIns="91425" tIns="91425" rIns="91425" bIns="91425" anchor="b" anchorCtr="0">
            <a:noAutofit/>
          </a:bodyPr>
          <a:lstStyle/>
          <a:p>
            <a:pPr lvl="0"/>
            <a:r>
              <a:rPr lang="en-US" sz="2000" b="0" dirty="0" smtClean="0">
                <a:solidFill>
                  <a:schemeClr val="accent1">
                    <a:lumMod val="75000"/>
                  </a:schemeClr>
                </a:solidFill>
              </a:rPr>
              <a:t>BAEA bi-annual </a:t>
            </a:r>
            <a:r>
              <a:rPr lang="en-US" sz="2000" b="0" dirty="0" smtClean="0">
                <a:solidFill>
                  <a:schemeClr val="accent1">
                    <a:lumMod val="75000"/>
                  </a:schemeClr>
                </a:solidFill>
              </a:rPr>
              <a:t>conference, Dhaka</a:t>
            </a:r>
            <a:br>
              <a:rPr lang="en-US" sz="2000" b="0" dirty="0" smtClean="0">
                <a:solidFill>
                  <a:schemeClr val="accent1">
                    <a:lumMod val="75000"/>
                  </a:schemeClr>
                </a:solidFill>
              </a:rPr>
            </a:br>
            <a:r>
              <a:rPr lang="en-US" sz="2000" b="0" dirty="0" smtClean="0">
                <a:solidFill>
                  <a:schemeClr val="accent1">
                    <a:lumMod val="75000"/>
                  </a:schemeClr>
                </a:solidFill>
              </a:rPr>
              <a:t>22-23 Jan 2016</a:t>
            </a:r>
            <a:endParaRPr lang="en" sz="2000" dirty="0">
              <a:solidFill>
                <a:schemeClr val="accent1">
                  <a:lumMod val="75000"/>
                </a:schemeClr>
              </a:solidFill>
            </a:endParaRPr>
          </a:p>
        </p:txBody>
      </p:sp>
      <p:grpSp>
        <p:nvGrpSpPr>
          <p:cNvPr id="66" name="Shape 66"/>
          <p:cNvGrpSpPr/>
          <p:nvPr/>
        </p:nvGrpSpPr>
        <p:grpSpPr>
          <a:xfrm>
            <a:off x="742744" y="2453178"/>
            <a:ext cx="502625" cy="446586"/>
            <a:chOff x="5292575" y="3681900"/>
            <a:chExt cx="420150" cy="373275"/>
          </a:xfrm>
        </p:grpSpPr>
        <p:sp>
          <p:nvSpPr>
            <p:cNvPr id="67" name="Shape 67"/>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8"/>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9"/>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70"/>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71"/>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72"/>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73"/>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1" name="TextBox 10"/>
          <p:cNvSpPr txBox="1"/>
          <p:nvPr/>
        </p:nvSpPr>
        <p:spPr>
          <a:xfrm>
            <a:off x="3657600" y="209550"/>
            <a:ext cx="5257800" cy="2246769"/>
          </a:xfrm>
          <a:prstGeom prst="rect">
            <a:avLst/>
          </a:prstGeom>
          <a:noFill/>
        </p:spPr>
        <p:txBody>
          <a:bodyPr wrap="square" rtlCol="0">
            <a:spAutoFit/>
          </a:bodyPr>
          <a:lstStyle/>
          <a:p>
            <a:pPr algn="r" eaLnBrk="0" hangingPunct="0"/>
            <a:endParaRPr lang="en-US" sz="2800" dirty="0" smtClean="0">
              <a:latin typeface="Aharoni" pitchFamily="2" charset="-79"/>
              <a:cs typeface="Aharoni" pitchFamily="2" charset="-79"/>
            </a:endParaRPr>
          </a:p>
          <a:p>
            <a:pPr algn="r"/>
            <a:r>
              <a:rPr lang="en-US" sz="2800" b="1" dirty="0" smtClean="0">
                <a:latin typeface="Aharoni" pitchFamily="2" charset="-79"/>
                <a:cs typeface="Aharoni" pitchFamily="2" charset="-79"/>
              </a:rPr>
              <a:t>CONVERGENCE OF POLICIES AND PROGRAMS FOR</a:t>
            </a:r>
          </a:p>
          <a:p>
            <a:pPr algn="r"/>
            <a:r>
              <a:rPr lang="en-US" sz="2800" b="1" dirty="0" smtClean="0">
                <a:latin typeface="Aharoni" pitchFamily="2" charset="-79"/>
                <a:cs typeface="Aharoni" pitchFamily="2" charset="-79"/>
              </a:rPr>
              <a:t> SUSTAINABLE AND CLIMATE RESILIENT AGRICULTURE</a:t>
            </a:r>
            <a:endParaRPr lang="en-US" sz="2800" b="1" dirty="0">
              <a:latin typeface="Aharoni" pitchFamily="2" charset="-79"/>
              <a:cs typeface="Aharoni" pitchFamily="2" charset="-79"/>
            </a:endParaRPr>
          </a:p>
        </p:txBody>
      </p:sp>
      <p:sp>
        <p:nvSpPr>
          <p:cNvPr id="12" name="TextBox 11"/>
          <p:cNvSpPr txBox="1"/>
          <p:nvPr/>
        </p:nvSpPr>
        <p:spPr>
          <a:xfrm>
            <a:off x="4876800" y="3790950"/>
            <a:ext cx="3886200" cy="830997"/>
          </a:xfrm>
          <a:prstGeom prst="rect">
            <a:avLst/>
          </a:prstGeom>
          <a:noFill/>
        </p:spPr>
        <p:txBody>
          <a:bodyPr wrap="square" rtlCol="0">
            <a:spAutoFit/>
          </a:bodyPr>
          <a:lstStyle/>
          <a:p>
            <a:pPr algn="r"/>
            <a:r>
              <a:rPr lang="en-US" sz="2400" b="1" dirty="0" smtClean="0">
                <a:latin typeface="Aharoni" pitchFamily="2" charset="-79"/>
                <a:cs typeface="Aharoni" pitchFamily="2" charset="-79"/>
              </a:rPr>
              <a:t>Dr. </a:t>
            </a:r>
            <a:r>
              <a:rPr lang="en-US" sz="2400" b="1" dirty="0" err="1" smtClean="0">
                <a:latin typeface="Aharoni" pitchFamily="2" charset="-79"/>
                <a:cs typeface="Aharoni" pitchFamily="2" charset="-79"/>
              </a:rPr>
              <a:t>Zahurul</a:t>
            </a:r>
            <a:r>
              <a:rPr lang="en-US" sz="2400" b="1" dirty="0" smtClean="0">
                <a:latin typeface="Aharoni" pitchFamily="2" charset="-79"/>
                <a:cs typeface="Aharoni" pitchFamily="2" charset="-79"/>
              </a:rPr>
              <a:t> </a:t>
            </a:r>
            <a:r>
              <a:rPr lang="en-US" sz="2400" b="1" dirty="0" err="1" smtClean="0">
                <a:latin typeface="Aharoni" pitchFamily="2" charset="-79"/>
                <a:cs typeface="Aharoni" pitchFamily="2" charset="-79"/>
              </a:rPr>
              <a:t>Karim</a:t>
            </a:r>
            <a:endParaRPr lang="en-US" sz="2400" b="1" dirty="0" smtClean="0">
              <a:latin typeface="Aharoni" pitchFamily="2" charset="-79"/>
              <a:cs typeface="Aharoni" pitchFamily="2" charset="-79"/>
            </a:endParaRPr>
          </a:p>
          <a:p>
            <a:pPr algn="r"/>
            <a:r>
              <a:rPr lang="en-US" sz="2400" b="1" dirty="0" smtClean="0">
                <a:latin typeface="Aharoni" pitchFamily="2" charset="-79"/>
                <a:cs typeface="Aharoni" pitchFamily="2" charset="-79"/>
              </a:rPr>
              <a:t>Dr. A.K. Enamul Haque</a:t>
            </a:r>
            <a:endParaRPr lang="en-US" sz="2400" b="1" dirty="0">
              <a:latin typeface="Aharoni" pitchFamily="2" charset="-79"/>
              <a:cs typeface="Aharoni" pitchFamily="2" charset="-79"/>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ctrTitle" idx="4294967295"/>
          </p:nvPr>
        </p:nvSpPr>
        <p:spPr>
          <a:xfrm>
            <a:off x="685800" y="209550"/>
            <a:ext cx="6096000" cy="854999"/>
          </a:xfrm>
          <a:prstGeom prst="rect">
            <a:avLst/>
          </a:prstGeom>
        </p:spPr>
        <p:txBody>
          <a:bodyPr lIns="91425" tIns="91425" rIns="91425" bIns="91425" anchor="b" anchorCtr="0">
            <a:noAutofit/>
          </a:bodyPr>
          <a:lstStyle/>
          <a:p>
            <a:pPr lvl="0" rtl="0">
              <a:spcBef>
                <a:spcPts val="0"/>
              </a:spcBef>
              <a:buNone/>
            </a:pPr>
            <a:r>
              <a:rPr lang="en" sz="3600" dirty="0" smtClean="0">
                <a:solidFill>
                  <a:srgbClr val="F44336"/>
                </a:solidFill>
              </a:rPr>
              <a:t>AGRICULTURE AND RAIN</a:t>
            </a:r>
            <a:endParaRPr lang="en" sz="3600" dirty="0">
              <a:solidFill>
                <a:srgbClr val="F44336"/>
              </a:solidFill>
            </a:endParaRPr>
          </a:p>
        </p:txBody>
      </p:sp>
      <p:pic>
        <p:nvPicPr>
          <p:cNvPr id="13" name="Picture 12" descr="Figure 5.png"/>
          <p:cNvPicPr/>
          <p:nvPr/>
        </p:nvPicPr>
        <p:blipFill>
          <a:blip r:embed="rId3"/>
          <a:stretch>
            <a:fillRect/>
          </a:stretch>
        </p:blipFill>
        <p:spPr>
          <a:xfrm>
            <a:off x="0" y="971550"/>
            <a:ext cx="9144000" cy="4171950"/>
          </a:xfrm>
          <a:prstGeom prst="rect">
            <a:avLst/>
          </a:prstGeom>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3350"/>
            <a:ext cx="4877699" cy="1323900"/>
          </a:xfrm>
        </p:spPr>
        <p:txBody>
          <a:bodyPr/>
          <a:lstStyle/>
          <a:p>
            <a:r>
              <a:rPr lang="en-US" sz="1800" dirty="0" smtClean="0"/>
              <a:t>Climate Change is a change in the long term pattern of the weather and hence it is often difficult to ascertain from layman’s eye.</a:t>
            </a:r>
            <a:endParaRPr lang="en-US" sz="1800" dirty="0"/>
          </a:p>
        </p:txBody>
      </p:sp>
      <p:pic>
        <p:nvPicPr>
          <p:cNvPr id="5" name="Picture 4" descr="climate change reorganized.png"/>
          <p:cNvPicPr/>
          <p:nvPr/>
        </p:nvPicPr>
        <p:blipFill>
          <a:blip r:embed="rId2"/>
          <a:srcRect r="20064" b="70690"/>
          <a:stretch>
            <a:fillRect/>
          </a:stretch>
        </p:blipFill>
        <p:spPr>
          <a:xfrm>
            <a:off x="228600" y="1428750"/>
            <a:ext cx="8763000" cy="37147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5722"/>
        </a:solidFill>
        <a:effectLst/>
      </p:bgPr>
    </p:bg>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838350" y="1807900"/>
            <a:ext cx="5324100" cy="485699"/>
          </a:xfrm>
          <a:prstGeom prst="rect">
            <a:avLst/>
          </a:prstGeom>
        </p:spPr>
        <p:txBody>
          <a:bodyPr lIns="91425" tIns="91425" rIns="91425" bIns="91425" anchor="b" anchorCtr="0">
            <a:noAutofit/>
          </a:bodyPr>
          <a:lstStyle/>
          <a:p>
            <a:pPr lvl="0">
              <a:spcBef>
                <a:spcPts val="0"/>
              </a:spcBef>
              <a:buNone/>
            </a:pPr>
            <a:r>
              <a:rPr lang="en" sz="1800" dirty="0" smtClean="0">
                <a:solidFill>
                  <a:schemeClr val="accent6"/>
                </a:solidFill>
              </a:rPr>
              <a:t>World Bank 2013 study</a:t>
            </a:r>
            <a:endParaRPr lang="en" sz="1800" dirty="0">
              <a:solidFill>
                <a:schemeClr val="accent6"/>
              </a:solidFill>
            </a:endParaRPr>
          </a:p>
        </p:txBody>
      </p:sp>
      <p:sp>
        <p:nvSpPr>
          <p:cNvPr id="111" name="Shape 111"/>
          <p:cNvSpPr txBox="1">
            <a:spLocks noGrp="1"/>
          </p:cNvSpPr>
          <p:nvPr>
            <p:ph type="body" idx="1"/>
          </p:nvPr>
        </p:nvSpPr>
        <p:spPr>
          <a:xfrm>
            <a:off x="838250" y="2419350"/>
            <a:ext cx="5324100" cy="2255700"/>
          </a:xfrm>
          <a:prstGeom prst="rect">
            <a:avLst/>
          </a:prstGeom>
        </p:spPr>
        <p:txBody>
          <a:bodyPr lIns="91425" tIns="91425" rIns="91425" bIns="91425" anchor="t" anchorCtr="0">
            <a:noAutofit/>
          </a:bodyPr>
          <a:lstStyle/>
          <a:p>
            <a:pPr marL="457200" lvl="0" indent="-228600"/>
            <a:r>
              <a:rPr lang="en-US" sz="1800" dirty="0" smtClean="0">
                <a:solidFill>
                  <a:schemeClr val="accent6"/>
                </a:solidFill>
              </a:rPr>
              <a:t>The report cited Bangladesh as one of more “potential impact hotspots” threatened by “extreme river floods, more intense tropical cyclones, rising sea levels and very high temperatures”.  A potential 10 year return cyclone in 2050 could expose 9.7 million people to more than 3 meters of inundation affecting agriculture and lives</a:t>
            </a:r>
            <a:endParaRPr lang="en" sz="1800" dirty="0">
              <a:solidFill>
                <a:schemeClr val="accent6"/>
              </a:solidFill>
            </a:endParaRPr>
          </a:p>
        </p:txBody>
      </p:sp>
      <p:grpSp>
        <p:nvGrpSpPr>
          <p:cNvPr id="112" name="Shape 112"/>
          <p:cNvGrpSpPr/>
          <p:nvPr/>
        </p:nvGrpSpPr>
        <p:grpSpPr>
          <a:xfrm>
            <a:off x="954631" y="1317465"/>
            <a:ext cx="457189" cy="457119"/>
            <a:chOff x="1923675" y="1633650"/>
            <a:chExt cx="436000" cy="435975"/>
          </a:xfrm>
        </p:grpSpPr>
        <p:sp>
          <p:nvSpPr>
            <p:cNvPr id="113" name="Shape 113"/>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4" name="Shape 114"/>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8" name="Shape 118"/>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91E63"/>
        </a:solidFill>
        <a:effectLst/>
      </p:bgPr>
    </p:bg>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990600" y="666750"/>
            <a:ext cx="7315200" cy="4114800"/>
          </a:xfrm>
          <a:prstGeom prst="rect">
            <a:avLst/>
          </a:prstGeom>
        </p:spPr>
        <p:txBody>
          <a:bodyPr lIns="91425" tIns="91425" rIns="91425" bIns="91425" anchor="t" anchorCtr="0">
            <a:noAutofit/>
          </a:bodyPr>
          <a:lstStyle/>
          <a:p>
            <a:pPr marL="342900" indent="-342900"/>
            <a:r>
              <a:rPr lang="en-US" dirty="0" smtClean="0">
                <a:solidFill>
                  <a:schemeClr val="tx1">
                    <a:lumMod val="95000"/>
                    <a:lumOff val="5000"/>
                  </a:schemeClr>
                </a:solidFill>
              </a:rPr>
              <a:t>Crop </a:t>
            </a:r>
            <a:r>
              <a:rPr lang="en-US" dirty="0" smtClean="0">
                <a:solidFill>
                  <a:schemeClr val="tx1">
                    <a:lumMod val="95000"/>
                    <a:lumOff val="5000"/>
                  </a:schemeClr>
                </a:solidFill>
              </a:rPr>
              <a:t>fields in the floodplains of Bangladesh (nearly 70% of total agricultural land) faces the risk of frequent flooding due to erratic pattern of precipitation in the catchment areas of the </a:t>
            </a:r>
            <a:r>
              <a:rPr lang="en-US" dirty="0" smtClean="0">
                <a:solidFill>
                  <a:schemeClr val="tx1">
                    <a:lumMod val="95000"/>
                    <a:lumOff val="5000"/>
                  </a:schemeClr>
                </a:solidFill>
              </a:rPr>
              <a:t>rivers</a:t>
            </a:r>
          </a:p>
          <a:p>
            <a:pPr marL="342900" indent="-342900">
              <a:buNone/>
            </a:pPr>
            <a:endParaRPr lang="en-US" dirty="0" smtClean="0">
              <a:solidFill>
                <a:schemeClr val="tx1">
                  <a:lumMod val="95000"/>
                  <a:lumOff val="5000"/>
                </a:schemeClr>
              </a:solidFill>
            </a:endParaRPr>
          </a:p>
          <a:p>
            <a:pPr marL="342900" indent="-342900"/>
            <a:r>
              <a:rPr lang="en-US" dirty="0" err="1" smtClean="0">
                <a:solidFill>
                  <a:schemeClr val="tx1">
                    <a:lumMod val="95000"/>
                    <a:lumOff val="5000"/>
                  </a:schemeClr>
                </a:solidFill>
              </a:rPr>
              <a:t>Aman</a:t>
            </a:r>
            <a:r>
              <a:rPr lang="en-US" dirty="0" smtClean="0">
                <a:solidFill>
                  <a:schemeClr val="tx1">
                    <a:lumMod val="95000"/>
                    <a:lumOff val="5000"/>
                  </a:schemeClr>
                </a:solidFill>
              </a:rPr>
              <a:t> rice season which supplies nearly 40% of the total rice production in Bangladesh faces the risk of crop failures due to extreme or untimely rain and/or dry spells</a:t>
            </a:r>
            <a:endParaRPr lang="en-US" dirty="0" smtClean="0">
              <a:solidFill>
                <a:schemeClr val="tx1">
                  <a:lumMod val="95000"/>
                  <a:lumOff val="5000"/>
                </a:schemeClr>
              </a:solidFill>
            </a:endParaRPr>
          </a:p>
          <a:p>
            <a:pPr marL="342900" indent="-342900"/>
            <a:endParaRPr lang="en" dirty="0" smtClean="0">
              <a:solidFill>
                <a:schemeClr val="tx1">
                  <a:lumMod val="95000"/>
                  <a:lumOff val="5000"/>
                </a:schemeClr>
              </a:solidFill>
            </a:endParaRPr>
          </a:p>
          <a:p>
            <a:pPr marL="342900" indent="-342900"/>
            <a:r>
              <a:rPr lang="en-US" dirty="0" smtClean="0">
                <a:solidFill>
                  <a:schemeClr val="tx1">
                    <a:lumMod val="95000"/>
                    <a:lumOff val="5000"/>
                  </a:schemeClr>
                </a:solidFill>
              </a:rPr>
              <a:t>Crop and horticulture production is extremely sensitive to temperature during the flowering periods</a:t>
            </a:r>
            <a:r>
              <a:rPr lang="en-US" dirty="0" smtClean="0">
                <a:solidFill>
                  <a:schemeClr val="tx1">
                    <a:lumMod val="95000"/>
                    <a:lumOff val="5000"/>
                  </a:schemeClr>
                </a:solidFill>
              </a:rPr>
              <a:t>. </a:t>
            </a:r>
          </a:p>
          <a:p>
            <a:pPr marL="342900" indent="-342900"/>
            <a:endParaRPr lang="en-US" dirty="0" smtClean="0">
              <a:solidFill>
                <a:schemeClr val="tx1">
                  <a:lumMod val="95000"/>
                  <a:lumOff val="5000"/>
                </a:schemeClr>
              </a:solidFill>
            </a:endParaRPr>
          </a:p>
          <a:p>
            <a:pPr marL="342900" indent="-342900"/>
            <a:r>
              <a:rPr lang="en-US" dirty="0" smtClean="0">
                <a:solidFill>
                  <a:schemeClr val="tx1">
                    <a:lumMod val="95000"/>
                    <a:lumOff val="5000"/>
                  </a:schemeClr>
                </a:solidFill>
              </a:rPr>
              <a:t>prolong </a:t>
            </a:r>
            <a:r>
              <a:rPr lang="en-US" dirty="0" smtClean="0">
                <a:solidFill>
                  <a:schemeClr val="tx1">
                    <a:lumMod val="95000"/>
                    <a:lumOff val="5000"/>
                  </a:schemeClr>
                </a:solidFill>
              </a:rPr>
              <a:t>periods of low temperature and this would make the agriculture susceptible for crop failures.  This is true for both </a:t>
            </a:r>
            <a:r>
              <a:rPr lang="en-US" dirty="0" err="1" smtClean="0">
                <a:solidFill>
                  <a:schemeClr val="tx1">
                    <a:lumMod val="95000"/>
                    <a:lumOff val="5000"/>
                  </a:schemeClr>
                </a:solidFill>
              </a:rPr>
              <a:t>amon</a:t>
            </a:r>
            <a:r>
              <a:rPr lang="en-US" dirty="0" smtClean="0">
                <a:solidFill>
                  <a:schemeClr val="tx1">
                    <a:lumMod val="95000"/>
                    <a:lumOff val="5000"/>
                  </a:schemeClr>
                </a:solidFill>
              </a:rPr>
              <a:t> and </a:t>
            </a:r>
            <a:r>
              <a:rPr lang="en-US" dirty="0" err="1" smtClean="0">
                <a:solidFill>
                  <a:schemeClr val="tx1">
                    <a:lumMod val="95000"/>
                    <a:lumOff val="5000"/>
                  </a:schemeClr>
                </a:solidFill>
              </a:rPr>
              <a:t>boro</a:t>
            </a:r>
            <a:r>
              <a:rPr lang="en-US" dirty="0" smtClean="0">
                <a:solidFill>
                  <a:schemeClr val="tx1">
                    <a:lumMod val="95000"/>
                    <a:lumOff val="5000"/>
                  </a:schemeClr>
                </a:solidFill>
              </a:rPr>
              <a:t> rice as well as for many horticultural products like winter vegetables and fruits. </a:t>
            </a:r>
          </a:p>
          <a:p>
            <a:pPr marL="342900" indent="-342900"/>
            <a:endParaRPr lang="en" dirty="0" smtClean="0">
              <a:solidFill>
                <a:schemeClr val="tx1">
                  <a:lumMod val="95000"/>
                  <a:lumOff val="5000"/>
                </a:schemeClr>
              </a:solidFill>
            </a:endParaRPr>
          </a:p>
        </p:txBody>
      </p:sp>
      <p:sp>
        <p:nvSpPr>
          <p:cNvPr id="139" name="Shape 139"/>
          <p:cNvSpPr txBox="1">
            <a:spLocks noGrp="1"/>
          </p:cNvSpPr>
          <p:nvPr>
            <p:ph type="title"/>
          </p:nvPr>
        </p:nvSpPr>
        <p:spPr>
          <a:xfrm>
            <a:off x="838200" y="209550"/>
            <a:ext cx="4801499" cy="409500"/>
          </a:xfrm>
          <a:prstGeom prst="rect">
            <a:avLst/>
          </a:prstGeom>
        </p:spPr>
        <p:txBody>
          <a:bodyPr lIns="91425" tIns="91425" rIns="91425" bIns="91425" anchor="b" anchorCtr="0">
            <a:noAutofit/>
          </a:bodyPr>
          <a:lstStyle/>
          <a:p>
            <a:pPr lvl="0">
              <a:spcBef>
                <a:spcPts val="0"/>
              </a:spcBef>
              <a:buNone/>
            </a:pPr>
            <a:r>
              <a:rPr lang="en" dirty="0" smtClean="0"/>
              <a:t>RISKS TO OUR AGRICULTURE DUE TO CLIMATE CHANGE</a:t>
            </a:r>
            <a:endParaRPr lang="en" dirty="0"/>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990600" y="666750"/>
            <a:ext cx="7315200" cy="4267200"/>
          </a:xfrm>
          <a:prstGeom prst="rect">
            <a:avLst/>
          </a:prstGeom>
        </p:spPr>
        <p:txBody>
          <a:bodyPr lIns="91425" tIns="91425" rIns="91425" bIns="91425" anchor="t" anchorCtr="0">
            <a:noAutofit/>
          </a:bodyPr>
          <a:lstStyle/>
          <a:p>
            <a:pPr marL="342900" indent="-342900"/>
            <a:r>
              <a:rPr lang="en-US" dirty="0" smtClean="0">
                <a:solidFill>
                  <a:schemeClr val="tx1">
                    <a:lumMod val="95000"/>
                    <a:lumOff val="5000"/>
                  </a:schemeClr>
                </a:solidFill>
              </a:rPr>
              <a:t>Saline water intrusion in coastal crop lands making the crop and horticultural production at risk due to higher salinity in soil and in water</a:t>
            </a:r>
            <a:r>
              <a:rPr lang="en-US" dirty="0" smtClean="0">
                <a:solidFill>
                  <a:schemeClr val="tx1">
                    <a:lumMod val="95000"/>
                    <a:lumOff val="5000"/>
                  </a:schemeClr>
                </a:solidFill>
              </a:rPr>
              <a:t>.</a:t>
            </a:r>
          </a:p>
          <a:p>
            <a:pPr marL="342900" indent="-342900"/>
            <a:endParaRPr lang="en-US" dirty="0" smtClean="0">
              <a:solidFill>
                <a:schemeClr val="tx1">
                  <a:lumMod val="95000"/>
                  <a:lumOff val="5000"/>
                </a:schemeClr>
              </a:solidFill>
            </a:endParaRPr>
          </a:p>
          <a:p>
            <a:pPr marL="342900" indent="-342900"/>
            <a:r>
              <a:rPr lang="en-US" dirty="0" smtClean="0">
                <a:solidFill>
                  <a:schemeClr val="tx1">
                    <a:lumMod val="95000"/>
                    <a:lumOff val="5000"/>
                  </a:schemeClr>
                </a:solidFill>
              </a:rPr>
              <a:t>Southern agricultural lands in Bangladesh will be facing shortage of sweet water for irrigation during </a:t>
            </a:r>
            <a:r>
              <a:rPr lang="en-US" dirty="0" err="1" smtClean="0">
                <a:solidFill>
                  <a:schemeClr val="tx1">
                    <a:lumMod val="95000"/>
                    <a:lumOff val="5000"/>
                  </a:schemeClr>
                </a:solidFill>
              </a:rPr>
              <a:t>boro</a:t>
            </a:r>
            <a:r>
              <a:rPr lang="en-US" dirty="0" smtClean="0">
                <a:solidFill>
                  <a:schemeClr val="tx1">
                    <a:lumMod val="95000"/>
                    <a:lumOff val="5000"/>
                  </a:schemeClr>
                </a:solidFill>
              </a:rPr>
              <a:t> season and so investments in polders to recover coastal floodplains for agricultural production are at risk.  Most of the reclaimed or protected coastal agricultural land will face severe sweet water shortage during winter </a:t>
            </a:r>
            <a:r>
              <a:rPr lang="en-US" dirty="0" smtClean="0">
                <a:solidFill>
                  <a:schemeClr val="tx1">
                    <a:lumMod val="95000"/>
                    <a:lumOff val="5000"/>
                  </a:schemeClr>
                </a:solidFill>
              </a:rPr>
              <a:t>months</a:t>
            </a:r>
          </a:p>
          <a:p>
            <a:pPr marL="342900" indent="-342900"/>
            <a:endParaRPr lang="en-US" dirty="0" smtClean="0">
              <a:solidFill>
                <a:schemeClr val="tx1">
                  <a:lumMod val="95000"/>
                  <a:lumOff val="5000"/>
                </a:schemeClr>
              </a:solidFill>
            </a:endParaRPr>
          </a:p>
          <a:p>
            <a:pPr marL="342900" indent="-342900"/>
            <a:r>
              <a:rPr lang="en-US" dirty="0" smtClean="0">
                <a:solidFill>
                  <a:schemeClr val="tx1">
                    <a:lumMod val="95000"/>
                    <a:lumOff val="5000"/>
                  </a:schemeClr>
                </a:solidFill>
              </a:rPr>
              <a:t>Coastal agricultural lands during monsoon and late monsoon months (July – November) will be suffering for the risk of breach of polders and embankments due to increased incidences of storms and cyclones. </a:t>
            </a:r>
            <a:endParaRPr lang="en-US" dirty="0" smtClean="0">
              <a:solidFill>
                <a:schemeClr val="tx1">
                  <a:lumMod val="95000"/>
                  <a:lumOff val="5000"/>
                </a:schemeClr>
              </a:solidFill>
            </a:endParaRPr>
          </a:p>
          <a:p>
            <a:pPr marL="342900" indent="-342900"/>
            <a:endParaRPr lang="en-US" dirty="0" smtClean="0">
              <a:solidFill>
                <a:schemeClr val="tx1">
                  <a:lumMod val="95000"/>
                  <a:lumOff val="5000"/>
                </a:schemeClr>
              </a:solidFill>
            </a:endParaRPr>
          </a:p>
          <a:p>
            <a:pPr marL="342900" indent="-342900"/>
            <a:r>
              <a:rPr lang="en-US" dirty="0" smtClean="0">
                <a:solidFill>
                  <a:schemeClr val="tx1">
                    <a:lumMod val="95000"/>
                    <a:lumOff val="5000"/>
                  </a:schemeClr>
                </a:solidFill>
              </a:rPr>
              <a:t>Pattern of rainfall is also predicted to become erratic in the short run and this will create a problem for </a:t>
            </a:r>
            <a:r>
              <a:rPr lang="en-US" dirty="0" err="1" smtClean="0">
                <a:solidFill>
                  <a:schemeClr val="tx1">
                    <a:lumMod val="95000"/>
                    <a:lumOff val="5000"/>
                  </a:schemeClr>
                </a:solidFill>
              </a:rPr>
              <a:t>aman</a:t>
            </a:r>
            <a:r>
              <a:rPr lang="en-US" dirty="0" smtClean="0">
                <a:solidFill>
                  <a:schemeClr val="tx1">
                    <a:lumMod val="95000"/>
                    <a:lumOff val="5000"/>
                  </a:schemeClr>
                </a:solidFill>
              </a:rPr>
              <a:t> rice production.  </a:t>
            </a:r>
            <a:r>
              <a:rPr lang="en-US" dirty="0" err="1" smtClean="0">
                <a:solidFill>
                  <a:schemeClr val="tx1">
                    <a:lumMod val="95000"/>
                    <a:lumOff val="5000"/>
                  </a:schemeClr>
                </a:solidFill>
              </a:rPr>
              <a:t>Aman</a:t>
            </a:r>
            <a:r>
              <a:rPr lang="en-US" dirty="0" smtClean="0">
                <a:solidFill>
                  <a:schemeClr val="tx1">
                    <a:lumMod val="95000"/>
                    <a:lumOff val="5000"/>
                  </a:schemeClr>
                </a:solidFill>
              </a:rPr>
              <a:t> rice may require supplementary irrigation for which agricultural irrigation system is not fully prepared.</a:t>
            </a:r>
            <a:endParaRPr lang="en" dirty="0" smtClean="0">
              <a:solidFill>
                <a:schemeClr val="tx1">
                  <a:lumMod val="95000"/>
                  <a:lumOff val="5000"/>
                </a:schemeClr>
              </a:solidFill>
            </a:endParaRPr>
          </a:p>
          <a:p>
            <a:pPr marL="342900" indent="-342900"/>
            <a:endParaRPr lang="en" dirty="0" smtClean="0">
              <a:solidFill>
                <a:schemeClr val="tx1">
                  <a:lumMod val="95000"/>
                  <a:lumOff val="5000"/>
                </a:schemeClr>
              </a:solidFill>
            </a:endParaRPr>
          </a:p>
          <a:p>
            <a:pPr marL="342900" indent="-342900"/>
            <a:endParaRPr lang="en" dirty="0" smtClean="0">
              <a:solidFill>
                <a:schemeClr val="tx1">
                  <a:lumMod val="95000"/>
                  <a:lumOff val="5000"/>
                </a:schemeClr>
              </a:solidFill>
            </a:endParaRPr>
          </a:p>
          <a:p>
            <a:pPr marL="342900" indent="-342900">
              <a:buNone/>
            </a:pPr>
            <a:endParaRPr lang="en" dirty="0" smtClean="0">
              <a:solidFill>
                <a:schemeClr val="tx1">
                  <a:lumMod val="95000"/>
                  <a:lumOff val="5000"/>
                </a:schemeClr>
              </a:solidFill>
            </a:endParaRPr>
          </a:p>
          <a:p>
            <a:pPr marL="342900" indent="-342900">
              <a:buNone/>
            </a:pPr>
            <a:endParaRPr lang="en" dirty="0" smtClean="0">
              <a:solidFill>
                <a:schemeClr val="tx1">
                  <a:lumMod val="95000"/>
                  <a:lumOff val="5000"/>
                </a:schemeClr>
              </a:solidFill>
            </a:endParaRPr>
          </a:p>
          <a:p>
            <a:pPr marL="342900" indent="-342900">
              <a:buNone/>
            </a:pPr>
            <a:endParaRPr lang="en" dirty="0" smtClean="0">
              <a:solidFill>
                <a:schemeClr val="tx1">
                  <a:lumMod val="95000"/>
                  <a:lumOff val="5000"/>
                </a:schemeClr>
              </a:solidFill>
            </a:endParaRPr>
          </a:p>
          <a:p>
            <a:pPr marL="342900" indent="-342900"/>
            <a:endParaRPr lang="en" dirty="0">
              <a:solidFill>
                <a:schemeClr val="tx1">
                  <a:lumMod val="95000"/>
                  <a:lumOff val="5000"/>
                </a:schemeClr>
              </a:solidFill>
            </a:endParaRPr>
          </a:p>
        </p:txBody>
      </p:sp>
      <p:sp>
        <p:nvSpPr>
          <p:cNvPr id="139" name="Shape 139"/>
          <p:cNvSpPr txBox="1">
            <a:spLocks noGrp="1"/>
          </p:cNvSpPr>
          <p:nvPr>
            <p:ph type="title"/>
          </p:nvPr>
        </p:nvSpPr>
        <p:spPr>
          <a:xfrm>
            <a:off x="838200" y="209550"/>
            <a:ext cx="6324600" cy="409500"/>
          </a:xfrm>
          <a:prstGeom prst="rect">
            <a:avLst/>
          </a:prstGeom>
        </p:spPr>
        <p:txBody>
          <a:bodyPr lIns="91425" tIns="91425" rIns="91425" bIns="91425" anchor="b" anchorCtr="0">
            <a:noAutofit/>
          </a:bodyPr>
          <a:lstStyle/>
          <a:p>
            <a:pPr lvl="0">
              <a:spcBef>
                <a:spcPts val="0"/>
              </a:spcBef>
              <a:buNone/>
            </a:pPr>
            <a:r>
              <a:rPr lang="en" sz="1600" dirty="0" smtClean="0"/>
              <a:t>RISKS TO OUR AGRICULTURE DUE TO CLIMATE CHANGE</a:t>
            </a:r>
            <a:endParaRPr lang="en" sz="1600" dirty="0"/>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990600" y="666750"/>
            <a:ext cx="7315200" cy="4267200"/>
          </a:xfrm>
          <a:prstGeom prst="rect">
            <a:avLst/>
          </a:prstGeom>
        </p:spPr>
        <p:txBody>
          <a:bodyPr lIns="91425" tIns="91425" rIns="91425" bIns="91425" anchor="t" anchorCtr="0">
            <a:noAutofit/>
          </a:bodyPr>
          <a:lstStyle/>
          <a:p>
            <a:pPr marL="342900" indent="-342900"/>
            <a:r>
              <a:rPr lang="en-US" dirty="0" smtClean="0">
                <a:solidFill>
                  <a:schemeClr val="tx1">
                    <a:lumMod val="95000"/>
                    <a:lumOff val="5000"/>
                  </a:schemeClr>
                </a:solidFill>
              </a:rPr>
              <a:t>Prolonged and frequent episodes of climate variability and climate extreme events (including saline water intrusion and drought) will force rural people to migrate outside and probably to urban </a:t>
            </a:r>
            <a:r>
              <a:rPr lang="en-US" dirty="0" smtClean="0">
                <a:solidFill>
                  <a:schemeClr val="tx1">
                    <a:lumMod val="95000"/>
                    <a:lumOff val="5000"/>
                  </a:schemeClr>
                </a:solidFill>
              </a:rPr>
              <a:t>locations </a:t>
            </a:r>
          </a:p>
          <a:p>
            <a:pPr marL="342900" indent="-342900"/>
            <a:r>
              <a:rPr lang="en-US" dirty="0" smtClean="0">
                <a:solidFill>
                  <a:schemeClr val="tx1">
                    <a:lumMod val="95000"/>
                    <a:lumOff val="5000"/>
                  </a:schemeClr>
                </a:solidFill>
              </a:rPr>
              <a:t>This </a:t>
            </a:r>
            <a:r>
              <a:rPr lang="en-US" dirty="0" smtClean="0">
                <a:solidFill>
                  <a:schemeClr val="tx1">
                    <a:lumMod val="95000"/>
                    <a:lumOff val="5000"/>
                  </a:schemeClr>
                </a:solidFill>
              </a:rPr>
              <a:t>will create critical shortage of labor for agriculture and so the existing agricultural practices will be at risk.</a:t>
            </a:r>
          </a:p>
          <a:p>
            <a:pPr marL="342900" indent="-342900"/>
            <a:endParaRPr lang="en-US" dirty="0" smtClean="0">
              <a:solidFill>
                <a:schemeClr val="tx1">
                  <a:lumMod val="95000"/>
                  <a:lumOff val="5000"/>
                </a:schemeClr>
              </a:solidFill>
            </a:endParaRPr>
          </a:p>
          <a:p>
            <a:pPr marL="342900" indent="-342900"/>
            <a:r>
              <a:rPr lang="en-US" dirty="0" smtClean="0">
                <a:solidFill>
                  <a:schemeClr val="tx1">
                    <a:lumMod val="95000"/>
                    <a:lumOff val="5000"/>
                  </a:schemeClr>
                </a:solidFill>
              </a:rPr>
              <a:t>Polders are designed with sluice gates which exploit the natural tidal cycles to drain excess water out of agricultural land during rainy seasons.  Sea level rise (SLR) will reduce the capacity of the sluices to drain excess water out of crop lands and so it might lead to prolonged water-logging in rainy seasons</a:t>
            </a:r>
            <a:r>
              <a:rPr lang="en-US" dirty="0" smtClean="0">
                <a:solidFill>
                  <a:schemeClr val="tx1">
                    <a:lumMod val="95000"/>
                    <a:lumOff val="5000"/>
                  </a:schemeClr>
                </a:solidFill>
              </a:rPr>
              <a:t>.</a:t>
            </a:r>
          </a:p>
          <a:p>
            <a:pPr marL="342900" indent="-342900"/>
            <a:endParaRPr lang="en-US" dirty="0" smtClean="0">
              <a:solidFill>
                <a:schemeClr val="tx1">
                  <a:lumMod val="95000"/>
                  <a:lumOff val="5000"/>
                </a:schemeClr>
              </a:solidFill>
            </a:endParaRPr>
          </a:p>
          <a:p>
            <a:pPr marL="342900" indent="-342900"/>
            <a:r>
              <a:rPr lang="en-US" dirty="0" smtClean="0">
                <a:solidFill>
                  <a:schemeClr val="tx1">
                    <a:lumMod val="95000"/>
                    <a:lumOff val="5000"/>
                  </a:schemeClr>
                </a:solidFill>
              </a:rPr>
              <a:t>Changes in precipitation in the GBM basins (including areas in the Himalayas) might bring the pre-monsoon floods earlier than expected or it might delay it (both of these situations are possible).  The erratic nature of flooding will create significant uncertainties will increase risks of rice production in these regions.</a:t>
            </a:r>
            <a:r>
              <a:rPr lang="en-US" dirty="0" smtClean="0">
                <a:solidFill>
                  <a:schemeClr val="tx1">
                    <a:lumMod val="95000"/>
                    <a:lumOff val="5000"/>
                  </a:schemeClr>
                </a:solidFill>
              </a:rPr>
              <a:t>   </a:t>
            </a:r>
            <a:r>
              <a:rPr lang="en-US" dirty="0" smtClean="0">
                <a:solidFill>
                  <a:schemeClr val="tx1">
                    <a:lumMod val="95000"/>
                    <a:lumOff val="5000"/>
                  </a:schemeClr>
                </a:solidFill>
              </a:rPr>
              <a:t>	</a:t>
            </a:r>
          </a:p>
          <a:p>
            <a:pPr marL="342900" indent="-342900"/>
            <a:endParaRPr lang="en" dirty="0" smtClean="0">
              <a:solidFill>
                <a:schemeClr val="tx1">
                  <a:lumMod val="95000"/>
                  <a:lumOff val="5000"/>
                </a:schemeClr>
              </a:solidFill>
            </a:endParaRPr>
          </a:p>
          <a:p>
            <a:pPr marL="342900" indent="-342900"/>
            <a:endParaRPr lang="en" dirty="0" smtClean="0">
              <a:solidFill>
                <a:schemeClr val="tx1">
                  <a:lumMod val="95000"/>
                  <a:lumOff val="5000"/>
                </a:schemeClr>
              </a:solidFill>
            </a:endParaRPr>
          </a:p>
          <a:p>
            <a:pPr marL="342900" indent="-342900">
              <a:buNone/>
            </a:pPr>
            <a:endParaRPr lang="en" dirty="0" smtClean="0">
              <a:solidFill>
                <a:schemeClr val="tx1">
                  <a:lumMod val="95000"/>
                  <a:lumOff val="5000"/>
                </a:schemeClr>
              </a:solidFill>
            </a:endParaRPr>
          </a:p>
          <a:p>
            <a:pPr marL="342900" indent="-342900">
              <a:buNone/>
            </a:pPr>
            <a:endParaRPr lang="en" dirty="0" smtClean="0">
              <a:solidFill>
                <a:schemeClr val="tx1">
                  <a:lumMod val="95000"/>
                  <a:lumOff val="5000"/>
                </a:schemeClr>
              </a:solidFill>
            </a:endParaRPr>
          </a:p>
          <a:p>
            <a:pPr marL="342900" indent="-342900">
              <a:buNone/>
            </a:pPr>
            <a:endParaRPr lang="en" dirty="0" smtClean="0">
              <a:solidFill>
                <a:schemeClr val="tx1">
                  <a:lumMod val="95000"/>
                  <a:lumOff val="5000"/>
                </a:schemeClr>
              </a:solidFill>
            </a:endParaRPr>
          </a:p>
          <a:p>
            <a:pPr marL="342900" indent="-342900"/>
            <a:endParaRPr lang="en" dirty="0">
              <a:solidFill>
                <a:schemeClr val="tx1">
                  <a:lumMod val="95000"/>
                  <a:lumOff val="5000"/>
                </a:schemeClr>
              </a:solidFill>
            </a:endParaRPr>
          </a:p>
        </p:txBody>
      </p:sp>
      <p:sp>
        <p:nvSpPr>
          <p:cNvPr id="139" name="Shape 139"/>
          <p:cNvSpPr txBox="1">
            <a:spLocks noGrp="1"/>
          </p:cNvSpPr>
          <p:nvPr>
            <p:ph type="title"/>
          </p:nvPr>
        </p:nvSpPr>
        <p:spPr>
          <a:xfrm>
            <a:off x="838200" y="209550"/>
            <a:ext cx="6324600" cy="409500"/>
          </a:xfrm>
          <a:prstGeom prst="rect">
            <a:avLst/>
          </a:prstGeom>
        </p:spPr>
        <p:txBody>
          <a:bodyPr lIns="91425" tIns="91425" rIns="91425" bIns="91425" anchor="b" anchorCtr="0">
            <a:noAutofit/>
          </a:bodyPr>
          <a:lstStyle/>
          <a:p>
            <a:pPr lvl="0">
              <a:spcBef>
                <a:spcPts val="0"/>
              </a:spcBef>
              <a:buNone/>
            </a:pPr>
            <a:r>
              <a:rPr lang="en" sz="1600" dirty="0" smtClean="0"/>
              <a:t>RISKS TO OUR AGRICULTURE DUE TO CLIMATE CHANGE</a:t>
            </a:r>
            <a:endParaRPr lang="en" sz="1600" dirty="0"/>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990600" y="666750"/>
            <a:ext cx="7315200" cy="4267200"/>
          </a:xfrm>
          <a:prstGeom prst="rect">
            <a:avLst/>
          </a:prstGeom>
        </p:spPr>
        <p:txBody>
          <a:bodyPr lIns="91425" tIns="91425" rIns="91425" bIns="91425" anchor="t" anchorCtr="0">
            <a:noAutofit/>
          </a:bodyPr>
          <a:lstStyle/>
          <a:p>
            <a:pPr marL="342900" indent="-342900"/>
            <a:r>
              <a:rPr lang="en-US" dirty="0" smtClean="0">
                <a:solidFill>
                  <a:schemeClr val="tx1">
                    <a:lumMod val="95000"/>
                    <a:lumOff val="5000"/>
                  </a:schemeClr>
                </a:solidFill>
              </a:rPr>
              <a:t>sugarcane, jute, potato, winter vegetables and fruits will also be facing risks of production failure due to climate change. climate variability and extreme events</a:t>
            </a:r>
            <a:r>
              <a:rPr lang="en-US" dirty="0" smtClean="0">
                <a:solidFill>
                  <a:schemeClr val="tx1">
                    <a:lumMod val="95000"/>
                    <a:lumOff val="5000"/>
                  </a:schemeClr>
                </a:solidFill>
              </a:rPr>
              <a:t>.</a:t>
            </a:r>
          </a:p>
          <a:p>
            <a:pPr marL="342900" indent="-342900"/>
            <a:endParaRPr lang="en-US" dirty="0" smtClean="0">
              <a:solidFill>
                <a:schemeClr val="tx1">
                  <a:lumMod val="95000"/>
                  <a:lumOff val="5000"/>
                </a:schemeClr>
              </a:solidFill>
            </a:endParaRPr>
          </a:p>
          <a:p>
            <a:pPr marL="342900" indent="-342900"/>
            <a:r>
              <a:rPr lang="en-US" dirty="0" smtClean="0">
                <a:solidFill>
                  <a:schemeClr val="tx1">
                    <a:lumMod val="95000"/>
                    <a:lumOff val="5000"/>
                  </a:schemeClr>
                </a:solidFill>
              </a:rPr>
              <a:t>Increase in the day temperature and decrease in the winter precipitation will severely reduce moisture content in the soil leading to severe moisture stress in the topsoil. </a:t>
            </a:r>
            <a:r>
              <a:rPr lang="en-US" dirty="0" smtClean="0">
                <a:solidFill>
                  <a:schemeClr val="tx1">
                    <a:lumMod val="95000"/>
                    <a:lumOff val="5000"/>
                  </a:schemeClr>
                </a:solidFill>
              </a:rPr>
              <a:t>…</a:t>
            </a:r>
            <a:r>
              <a:rPr lang="en-US" dirty="0" smtClean="0">
                <a:solidFill>
                  <a:schemeClr val="tx1">
                    <a:lumMod val="95000"/>
                    <a:lumOff val="5000"/>
                  </a:schemeClr>
                </a:solidFill>
              </a:rPr>
              <a:t>December would severely retard wheat and </a:t>
            </a:r>
            <a:r>
              <a:rPr lang="en-US" dirty="0" err="1" smtClean="0">
                <a:solidFill>
                  <a:schemeClr val="tx1">
                    <a:lumMod val="95000"/>
                    <a:lumOff val="5000"/>
                  </a:schemeClr>
                </a:solidFill>
              </a:rPr>
              <a:t>boro</a:t>
            </a:r>
            <a:r>
              <a:rPr lang="en-US" dirty="0" smtClean="0">
                <a:solidFill>
                  <a:schemeClr val="tx1">
                    <a:lumMod val="95000"/>
                    <a:lumOff val="5000"/>
                  </a:schemeClr>
                </a:solidFill>
              </a:rPr>
              <a:t> crops both in terms of germination and vegetative growth </a:t>
            </a:r>
            <a:endParaRPr lang="en-US" dirty="0" smtClean="0">
              <a:solidFill>
                <a:schemeClr val="tx1">
                  <a:lumMod val="95000"/>
                  <a:lumOff val="5000"/>
                </a:schemeClr>
              </a:solidFill>
            </a:endParaRPr>
          </a:p>
          <a:p>
            <a:pPr marL="342900" indent="-342900"/>
            <a:endParaRPr lang="en-US" dirty="0" smtClean="0">
              <a:solidFill>
                <a:schemeClr val="tx1">
                  <a:lumMod val="95000"/>
                  <a:lumOff val="5000"/>
                </a:schemeClr>
              </a:solidFill>
            </a:endParaRPr>
          </a:p>
          <a:p>
            <a:pPr marL="342900" lvl="1" indent="-342900">
              <a:buNone/>
            </a:pPr>
            <a:r>
              <a:rPr lang="en-US" smtClean="0">
                <a:solidFill>
                  <a:schemeClr val="tx1">
                    <a:lumMod val="95000"/>
                    <a:lumOff val="5000"/>
                  </a:schemeClr>
                </a:solidFill>
              </a:rPr>
              <a:t>ON LIVESTOCK AND POULTRY</a:t>
            </a:r>
            <a:endParaRPr lang="en-US" dirty="0" smtClean="0">
              <a:solidFill>
                <a:schemeClr val="tx1">
                  <a:lumMod val="95000"/>
                  <a:lumOff val="5000"/>
                </a:schemeClr>
              </a:solidFill>
            </a:endParaRPr>
          </a:p>
          <a:p>
            <a:pPr marL="342900" lvl="1" indent="-342900">
              <a:buNone/>
            </a:pPr>
            <a:endParaRPr lang="en-US" dirty="0" smtClean="0">
              <a:solidFill>
                <a:schemeClr val="tx1">
                  <a:lumMod val="95000"/>
                  <a:lumOff val="5000"/>
                </a:schemeClr>
              </a:solidFill>
            </a:endParaRPr>
          </a:p>
          <a:p>
            <a:pPr marL="342900" lvl="1" indent="-342900"/>
            <a:r>
              <a:rPr lang="en-US" dirty="0" smtClean="0">
                <a:solidFill>
                  <a:schemeClr val="tx1">
                    <a:lumMod val="95000"/>
                    <a:lumOff val="5000"/>
                  </a:schemeClr>
                </a:solidFill>
              </a:rPr>
              <a:t>Increased precipitation in many parts of Bangladesh will create shortage of food for livestock and so livestock farmers will face increased risks</a:t>
            </a:r>
            <a:r>
              <a:rPr lang="en-US" dirty="0" smtClean="0"/>
              <a:t>.</a:t>
            </a:r>
          </a:p>
          <a:p>
            <a:pPr marL="342900" lvl="1" indent="-342900"/>
            <a:endParaRPr lang="en-US" dirty="0" smtClean="0">
              <a:solidFill>
                <a:schemeClr val="tx1">
                  <a:lumMod val="95000"/>
                  <a:lumOff val="5000"/>
                </a:schemeClr>
              </a:solidFill>
            </a:endParaRPr>
          </a:p>
          <a:p>
            <a:pPr marL="342900" lvl="1" indent="-342900"/>
            <a:r>
              <a:rPr lang="en-US" dirty="0" smtClean="0">
                <a:solidFill>
                  <a:schemeClr val="tx1">
                    <a:lumMod val="95000"/>
                    <a:lumOff val="5000"/>
                  </a:schemeClr>
                </a:solidFill>
              </a:rPr>
              <a:t>Increased rainfall or increase in the number of rainy days will increase the risk of diseases for their livestock, in particular for cattle and goat farmers.</a:t>
            </a:r>
            <a:endParaRPr lang="en" dirty="0" smtClean="0">
              <a:solidFill>
                <a:schemeClr val="tx1">
                  <a:lumMod val="95000"/>
                  <a:lumOff val="5000"/>
                </a:schemeClr>
              </a:solidFill>
            </a:endParaRPr>
          </a:p>
          <a:p>
            <a:pPr marL="342900" indent="-342900"/>
            <a:endParaRPr lang="en" dirty="0" smtClean="0">
              <a:solidFill>
                <a:schemeClr val="tx1">
                  <a:lumMod val="95000"/>
                  <a:lumOff val="5000"/>
                </a:schemeClr>
              </a:solidFill>
            </a:endParaRPr>
          </a:p>
          <a:p>
            <a:pPr marL="342900" indent="-342900">
              <a:buNone/>
            </a:pPr>
            <a:endParaRPr lang="en" dirty="0" smtClean="0">
              <a:solidFill>
                <a:schemeClr val="tx1">
                  <a:lumMod val="95000"/>
                  <a:lumOff val="5000"/>
                </a:schemeClr>
              </a:solidFill>
            </a:endParaRPr>
          </a:p>
          <a:p>
            <a:pPr marL="342900" indent="-342900">
              <a:buNone/>
            </a:pPr>
            <a:endParaRPr lang="en" dirty="0" smtClean="0">
              <a:solidFill>
                <a:schemeClr val="tx1">
                  <a:lumMod val="95000"/>
                  <a:lumOff val="5000"/>
                </a:schemeClr>
              </a:solidFill>
            </a:endParaRPr>
          </a:p>
          <a:p>
            <a:pPr marL="342900" indent="-342900">
              <a:buNone/>
            </a:pPr>
            <a:endParaRPr lang="en" dirty="0" smtClean="0">
              <a:solidFill>
                <a:schemeClr val="tx1">
                  <a:lumMod val="95000"/>
                  <a:lumOff val="5000"/>
                </a:schemeClr>
              </a:solidFill>
            </a:endParaRPr>
          </a:p>
          <a:p>
            <a:pPr marL="342900" indent="-342900"/>
            <a:endParaRPr lang="en" dirty="0">
              <a:solidFill>
                <a:schemeClr val="tx1">
                  <a:lumMod val="95000"/>
                  <a:lumOff val="5000"/>
                </a:schemeClr>
              </a:solidFill>
            </a:endParaRPr>
          </a:p>
        </p:txBody>
      </p:sp>
      <p:sp>
        <p:nvSpPr>
          <p:cNvPr id="139" name="Shape 139"/>
          <p:cNvSpPr txBox="1">
            <a:spLocks noGrp="1"/>
          </p:cNvSpPr>
          <p:nvPr>
            <p:ph type="title"/>
          </p:nvPr>
        </p:nvSpPr>
        <p:spPr>
          <a:xfrm>
            <a:off x="838200" y="209550"/>
            <a:ext cx="6324600" cy="409500"/>
          </a:xfrm>
          <a:prstGeom prst="rect">
            <a:avLst/>
          </a:prstGeom>
        </p:spPr>
        <p:txBody>
          <a:bodyPr lIns="91425" tIns="91425" rIns="91425" bIns="91425" anchor="b" anchorCtr="0">
            <a:noAutofit/>
          </a:bodyPr>
          <a:lstStyle/>
          <a:p>
            <a:pPr lvl="0">
              <a:spcBef>
                <a:spcPts val="0"/>
              </a:spcBef>
              <a:buNone/>
            </a:pPr>
            <a:r>
              <a:rPr lang="en" sz="1600" dirty="0" smtClean="0"/>
              <a:t>RISKS TO OUR AGRICULTURE DUE TO CLIMATE CHANGE</a:t>
            </a:r>
            <a:endParaRPr lang="en" sz="1600" dirty="0"/>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990600" y="666750"/>
            <a:ext cx="5410200" cy="4267200"/>
          </a:xfrm>
          <a:prstGeom prst="rect">
            <a:avLst/>
          </a:prstGeom>
        </p:spPr>
        <p:txBody>
          <a:bodyPr lIns="91425" tIns="91425" rIns="91425" bIns="91425" anchor="t" anchorCtr="0">
            <a:noAutofit/>
          </a:bodyPr>
          <a:lstStyle/>
          <a:p>
            <a:pPr marL="342900" indent="-342900"/>
            <a:r>
              <a:rPr lang="en-US" dirty="0" smtClean="0">
                <a:solidFill>
                  <a:schemeClr val="tx1">
                    <a:lumMod val="95000"/>
                    <a:lumOff val="5000"/>
                  </a:schemeClr>
                </a:solidFill>
              </a:rPr>
              <a:t>Frequent </a:t>
            </a:r>
            <a:r>
              <a:rPr lang="en-US" dirty="0" smtClean="0">
                <a:solidFill>
                  <a:schemeClr val="tx1">
                    <a:lumMod val="95000"/>
                    <a:lumOff val="5000"/>
                  </a:schemeClr>
                </a:solidFill>
              </a:rPr>
              <a:t>flooding and shortage of feed supply in the floodplains will increase the price of feed and will force many farmers (particularly marginal households who are likely to stay at flood-shelters during episodes of flooding) to sell their animals </a:t>
            </a:r>
            <a:endParaRPr lang="en-US" dirty="0" smtClean="0">
              <a:solidFill>
                <a:schemeClr val="tx1">
                  <a:lumMod val="95000"/>
                  <a:lumOff val="5000"/>
                </a:schemeClr>
              </a:solidFill>
            </a:endParaRPr>
          </a:p>
          <a:p>
            <a:pPr marL="342900" indent="-342900"/>
            <a:endParaRPr lang="en-US" dirty="0" smtClean="0">
              <a:solidFill>
                <a:schemeClr val="tx1">
                  <a:lumMod val="95000"/>
                  <a:lumOff val="5000"/>
                </a:schemeClr>
              </a:solidFill>
            </a:endParaRPr>
          </a:p>
          <a:p>
            <a:pPr marL="342900" indent="-342900"/>
            <a:r>
              <a:rPr lang="en-US" dirty="0" smtClean="0">
                <a:solidFill>
                  <a:schemeClr val="tx1">
                    <a:lumMod val="95000"/>
                    <a:lumOff val="5000"/>
                  </a:schemeClr>
                </a:solidFill>
              </a:rPr>
              <a:t>Livestock </a:t>
            </a:r>
            <a:r>
              <a:rPr lang="en-US" dirty="0" smtClean="0">
                <a:solidFill>
                  <a:schemeClr val="tx1">
                    <a:lumMod val="95000"/>
                    <a:lumOff val="5000"/>
                  </a:schemeClr>
                </a:solidFill>
              </a:rPr>
              <a:t>farmers in the coastal belts will face increased threat of feed shortages due to saline water intrusion in their lands. </a:t>
            </a:r>
            <a:endParaRPr lang="en-US" dirty="0" smtClean="0">
              <a:solidFill>
                <a:schemeClr val="tx1">
                  <a:lumMod val="95000"/>
                  <a:lumOff val="5000"/>
                </a:schemeClr>
              </a:solidFill>
            </a:endParaRPr>
          </a:p>
          <a:p>
            <a:pPr marL="342900" indent="-342900"/>
            <a:endParaRPr lang="en-US" dirty="0" smtClean="0">
              <a:solidFill>
                <a:schemeClr val="tx1">
                  <a:lumMod val="95000"/>
                  <a:lumOff val="5000"/>
                </a:schemeClr>
              </a:solidFill>
            </a:endParaRPr>
          </a:p>
          <a:p>
            <a:pPr marL="342900" indent="-342900"/>
            <a:r>
              <a:rPr lang="en-US" dirty="0" smtClean="0">
                <a:solidFill>
                  <a:schemeClr val="tx1">
                    <a:lumMod val="95000"/>
                    <a:lumOff val="5000"/>
                  </a:schemeClr>
                </a:solidFill>
              </a:rPr>
              <a:t>both coastal and drought regions of Bangladesh will be facing a new challenge in terms of livestock farming.</a:t>
            </a:r>
          </a:p>
          <a:p>
            <a:pPr marL="342900" indent="-342900"/>
            <a:endParaRPr lang="en-US" dirty="0" smtClean="0">
              <a:solidFill>
                <a:schemeClr val="tx1">
                  <a:lumMod val="95000"/>
                  <a:lumOff val="5000"/>
                </a:schemeClr>
              </a:solidFill>
            </a:endParaRPr>
          </a:p>
          <a:p>
            <a:pPr marL="342900" indent="-342900"/>
            <a:r>
              <a:rPr lang="en-US" sz="1400" dirty="0" smtClean="0">
                <a:solidFill>
                  <a:schemeClr val="tx1">
                    <a:lumMod val="95000"/>
                    <a:lumOff val="5000"/>
                  </a:schemeClr>
                </a:solidFill>
              </a:rPr>
              <a:t>Flood and cyclone hit regions of Bangladesh are equipped with shelters to protect human life and properties.  However, animals are left at the mercy of the nature to survive through the events</a:t>
            </a:r>
            <a:r>
              <a:rPr lang="en-US" dirty="0" smtClean="0"/>
              <a:t>. </a:t>
            </a:r>
            <a:endParaRPr lang="en" dirty="0" smtClean="0">
              <a:solidFill>
                <a:schemeClr val="tx1">
                  <a:lumMod val="95000"/>
                  <a:lumOff val="5000"/>
                </a:schemeClr>
              </a:solidFill>
            </a:endParaRPr>
          </a:p>
          <a:p>
            <a:pPr marL="342900" indent="-342900">
              <a:buNone/>
            </a:pPr>
            <a:endParaRPr lang="en" dirty="0" smtClean="0">
              <a:solidFill>
                <a:schemeClr val="tx1">
                  <a:lumMod val="95000"/>
                  <a:lumOff val="5000"/>
                </a:schemeClr>
              </a:solidFill>
            </a:endParaRPr>
          </a:p>
          <a:p>
            <a:pPr marL="342900" indent="-342900">
              <a:buNone/>
            </a:pPr>
            <a:endParaRPr lang="en" dirty="0" smtClean="0">
              <a:solidFill>
                <a:schemeClr val="tx1">
                  <a:lumMod val="95000"/>
                  <a:lumOff val="5000"/>
                </a:schemeClr>
              </a:solidFill>
            </a:endParaRPr>
          </a:p>
          <a:p>
            <a:pPr marL="342900" indent="-342900"/>
            <a:endParaRPr lang="en" dirty="0">
              <a:solidFill>
                <a:schemeClr val="tx1">
                  <a:lumMod val="95000"/>
                  <a:lumOff val="5000"/>
                </a:schemeClr>
              </a:solidFill>
            </a:endParaRPr>
          </a:p>
        </p:txBody>
      </p:sp>
      <p:sp>
        <p:nvSpPr>
          <p:cNvPr id="139" name="Shape 139"/>
          <p:cNvSpPr txBox="1">
            <a:spLocks noGrp="1"/>
          </p:cNvSpPr>
          <p:nvPr>
            <p:ph type="title"/>
          </p:nvPr>
        </p:nvSpPr>
        <p:spPr>
          <a:xfrm>
            <a:off x="838200" y="209550"/>
            <a:ext cx="6324600" cy="409500"/>
          </a:xfrm>
          <a:prstGeom prst="rect">
            <a:avLst/>
          </a:prstGeom>
        </p:spPr>
        <p:txBody>
          <a:bodyPr lIns="91425" tIns="91425" rIns="91425" bIns="91425" anchor="b" anchorCtr="0">
            <a:noAutofit/>
          </a:bodyPr>
          <a:lstStyle/>
          <a:p>
            <a:pPr lvl="0">
              <a:spcBef>
                <a:spcPts val="0"/>
              </a:spcBef>
              <a:buNone/>
            </a:pPr>
            <a:r>
              <a:rPr lang="en" sz="1600" dirty="0" smtClean="0"/>
              <a:t>RISKS TO OUR AGRICULTURE DUE TO CLIMATE CHANGE</a:t>
            </a:r>
            <a:endParaRPr lang="en" sz="1600" dirty="0"/>
          </a:p>
        </p:txBody>
      </p:sp>
      <p:pic>
        <p:nvPicPr>
          <p:cNvPr id="4" name="Picture 3" descr="Photo"/>
          <p:cNvPicPr/>
          <p:nvPr/>
        </p:nvPicPr>
        <p:blipFill>
          <a:blip r:embed="rId3"/>
          <a:srcRect/>
          <a:stretch>
            <a:fillRect/>
          </a:stretch>
        </p:blipFill>
        <p:spPr bwMode="auto">
          <a:xfrm>
            <a:off x="6477000" y="1200150"/>
            <a:ext cx="2667000" cy="2590800"/>
          </a:xfrm>
          <a:prstGeom prst="rect">
            <a:avLst/>
          </a:prstGeom>
          <a:noFill/>
          <a:ln w="9525">
            <a:noFill/>
            <a:miter lim="800000"/>
            <a:headEnd/>
            <a:tailEnd/>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990600" y="666750"/>
            <a:ext cx="7315200" cy="4267200"/>
          </a:xfrm>
          <a:prstGeom prst="rect">
            <a:avLst/>
          </a:prstGeom>
        </p:spPr>
        <p:txBody>
          <a:bodyPr lIns="91425" tIns="91425" rIns="91425" bIns="91425" anchor="t" anchorCtr="0">
            <a:noAutofit/>
          </a:bodyPr>
          <a:lstStyle/>
          <a:p>
            <a:pPr marL="342900" indent="-342900"/>
            <a:r>
              <a:rPr lang="en-US" dirty="0" smtClean="0">
                <a:solidFill>
                  <a:schemeClr val="tx1">
                    <a:lumMod val="95000"/>
                    <a:lumOff val="5000"/>
                  </a:schemeClr>
                </a:solidFill>
              </a:rPr>
              <a:t>Both extreme low or high temperature are responsible for diseases in animals.  As climate change, climate variability and climate extreme events are likely to generate spells of colder days and hotter days, the risk of diseases in animal farming (both for poultry and livestock) increases. </a:t>
            </a:r>
            <a:endParaRPr lang="en-US" dirty="0" smtClean="0">
              <a:solidFill>
                <a:schemeClr val="tx1">
                  <a:lumMod val="95000"/>
                  <a:lumOff val="5000"/>
                </a:schemeClr>
              </a:solidFill>
            </a:endParaRPr>
          </a:p>
          <a:p>
            <a:pPr marL="342900" indent="-342900"/>
            <a:endParaRPr lang="en-US" dirty="0" smtClean="0">
              <a:solidFill>
                <a:schemeClr val="tx1">
                  <a:lumMod val="95000"/>
                  <a:lumOff val="5000"/>
                </a:schemeClr>
              </a:solidFill>
            </a:endParaRPr>
          </a:p>
          <a:p>
            <a:pPr marL="342900" indent="-342900">
              <a:buNone/>
            </a:pPr>
            <a:r>
              <a:rPr lang="en-US" b="1" cap="small" dirty="0" smtClean="0"/>
              <a:t>On Fisheries</a:t>
            </a:r>
          </a:p>
          <a:p>
            <a:pPr marL="342900" indent="-342900"/>
            <a:endParaRPr lang="en" dirty="0" smtClean="0">
              <a:solidFill>
                <a:schemeClr val="tx1">
                  <a:lumMod val="95000"/>
                  <a:lumOff val="5000"/>
                </a:schemeClr>
              </a:solidFill>
            </a:endParaRPr>
          </a:p>
          <a:p>
            <a:pPr marL="342900" indent="-342900"/>
            <a:r>
              <a:rPr lang="en-US" dirty="0" smtClean="0">
                <a:solidFill>
                  <a:schemeClr val="tx1">
                    <a:lumMod val="95000"/>
                    <a:lumOff val="5000"/>
                  </a:schemeClr>
                </a:solidFill>
              </a:rPr>
              <a:t>Flood and tidal surges are responsible for washing away culture fish into the rivers and </a:t>
            </a:r>
            <a:r>
              <a:rPr lang="en-US" dirty="0" smtClean="0">
                <a:solidFill>
                  <a:schemeClr val="tx1">
                    <a:lumMod val="95000"/>
                    <a:lumOff val="5000"/>
                  </a:schemeClr>
                </a:solidFill>
              </a:rPr>
              <a:t>lakes</a:t>
            </a:r>
          </a:p>
          <a:p>
            <a:pPr marL="342900" indent="-342900"/>
            <a:endParaRPr lang="en-US" dirty="0" smtClean="0">
              <a:solidFill>
                <a:schemeClr val="tx1">
                  <a:lumMod val="95000"/>
                  <a:lumOff val="5000"/>
                </a:schemeClr>
              </a:solidFill>
            </a:endParaRPr>
          </a:p>
          <a:p>
            <a:pPr marL="342900" indent="-342900"/>
            <a:r>
              <a:rPr lang="en-US" dirty="0" smtClean="0">
                <a:solidFill>
                  <a:schemeClr val="tx1">
                    <a:lumMod val="95000"/>
                    <a:lumOff val="5000"/>
                  </a:schemeClr>
                </a:solidFill>
              </a:rPr>
              <a:t>Hot weather spells in winters might dry-up the rivers and lakes causing the mother fisheries to either die due to shortage of water or of dissolved oxygen level in water or being caught by people. </a:t>
            </a:r>
            <a:endParaRPr lang="en-US" dirty="0" smtClean="0">
              <a:solidFill>
                <a:schemeClr val="tx1">
                  <a:lumMod val="95000"/>
                  <a:lumOff val="5000"/>
                </a:schemeClr>
              </a:solidFill>
            </a:endParaRPr>
          </a:p>
          <a:p>
            <a:pPr marL="342900" indent="-342900"/>
            <a:endParaRPr lang="en-US" dirty="0" smtClean="0">
              <a:solidFill>
                <a:schemeClr val="tx1">
                  <a:lumMod val="95000"/>
                  <a:lumOff val="5000"/>
                </a:schemeClr>
              </a:solidFill>
            </a:endParaRPr>
          </a:p>
          <a:p>
            <a:pPr marL="342900" indent="-342900">
              <a:buNone/>
            </a:pPr>
            <a:endParaRPr lang="en" dirty="0" smtClean="0">
              <a:solidFill>
                <a:schemeClr val="tx1">
                  <a:lumMod val="95000"/>
                  <a:lumOff val="5000"/>
                </a:schemeClr>
              </a:solidFill>
            </a:endParaRPr>
          </a:p>
          <a:p>
            <a:pPr marL="342900" indent="-342900"/>
            <a:endParaRPr lang="en" dirty="0">
              <a:solidFill>
                <a:schemeClr val="tx1">
                  <a:lumMod val="95000"/>
                  <a:lumOff val="5000"/>
                </a:schemeClr>
              </a:solidFill>
            </a:endParaRPr>
          </a:p>
        </p:txBody>
      </p:sp>
      <p:sp>
        <p:nvSpPr>
          <p:cNvPr id="139" name="Shape 139"/>
          <p:cNvSpPr txBox="1">
            <a:spLocks noGrp="1"/>
          </p:cNvSpPr>
          <p:nvPr>
            <p:ph type="title"/>
          </p:nvPr>
        </p:nvSpPr>
        <p:spPr>
          <a:xfrm>
            <a:off x="838200" y="209550"/>
            <a:ext cx="6324600" cy="409500"/>
          </a:xfrm>
          <a:prstGeom prst="rect">
            <a:avLst/>
          </a:prstGeom>
        </p:spPr>
        <p:txBody>
          <a:bodyPr lIns="91425" tIns="91425" rIns="91425" bIns="91425" anchor="b" anchorCtr="0">
            <a:noAutofit/>
          </a:bodyPr>
          <a:lstStyle/>
          <a:p>
            <a:pPr lvl="0">
              <a:spcBef>
                <a:spcPts val="0"/>
              </a:spcBef>
              <a:buNone/>
            </a:pPr>
            <a:r>
              <a:rPr lang="en" sz="1600" dirty="0" smtClean="0"/>
              <a:t>RISKS TO OUR AGRICULTURE DUE TO CLIMATE CHANGE</a:t>
            </a:r>
            <a:endParaRPr lang="en" sz="1600" dirty="0"/>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990600" y="666750"/>
            <a:ext cx="7315200" cy="4267200"/>
          </a:xfrm>
          <a:prstGeom prst="rect">
            <a:avLst/>
          </a:prstGeom>
        </p:spPr>
        <p:txBody>
          <a:bodyPr lIns="91425" tIns="91425" rIns="91425" bIns="91425" anchor="t" anchorCtr="0">
            <a:noAutofit/>
          </a:bodyPr>
          <a:lstStyle/>
          <a:p>
            <a:pPr marL="342900" indent="-342900"/>
            <a:r>
              <a:rPr lang="en-US" dirty="0" smtClean="0">
                <a:solidFill>
                  <a:schemeClr val="tx1">
                    <a:lumMod val="95000"/>
                    <a:lumOff val="5000"/>
                  </a:schemeClr>
                </a:solidFill>
              </a:rPr>
              <a:t>increased </a:t>
            </a:r>
            <a:r>
              <a:rPr lang="en-US" dirty="0" err="1" smtClean="0">
                <a:solidFill>
                  <a:schemeClr val="tx1">
                    <a:lumMod val="95000"/>
                    <a:lumOff val="5000"/>
                  </a:schemeClr>
                </a:solidFill>
              </a:rPr>
              <a:t>evapo</a:t>
            </a:r>
            <a:r>
              <a:rPr lang="en-US" dirty="0" smtClean="0">
                <a:solidFill>
                  <a:schemeClr val="tx1">
                    <a:lumMod val="95000"/>
                    <a:lumOff val="5000"/>
                  </a:schemeClr>
                </a:solidFill>
              </a:rPr>
              <a:t>-transportation might also fragment the river into pieces of stagnant water bodies in the dry season.  This will lead to closure of migration routes and hence mother fisheries fail to reach their spawning ground during the early months of rainy season (the spawning season of fresh water fishes).</a:t>
            </a:r>
          </a:p>
          <a:p>
            <a:pPr marL="342900" indent="-342900"/>
            <a:endParaRPr lang="en-US" dirty="0" smtClean="0">
              <a:solidFill>
                <a:schemeClr val="tx1">
                  <a:lumMod val="95000"/>
                  <a:lumOff val="5000"/>
                </a:schemeClr>
              </a:solidFill>
            </a:endParaRPr>
          </a:p>
          <a:p>
            <a:pPr marL="342900" indent="-342900"/>
            <a:r>
              <a:rPr lang="en-US" dirty="0" smtClean="0">
                <a:solidFill>
                  <a:schemeClr val="tx1">
                    <a:lumMod val="95000"/>
                    <a:lumOff val="5000"/>
                  </a:schemeClr>
                </a:solidFill>
              </a:rPr>
              <a:t>Fisher </a:t>
            </a:r>
            <a:r>
              <a:rPr lang="en-US" dirty="0" smtClean="0">
                <a:solidFill>
                  <a:schemeClr val="tx1">
                    <a:lumMod val="95000"/>
                    <a:lumOff val="5000"/>
                  </a:schemeClr>
                </a:solidFill>
              </a:rPr>
              <a:t>communities engaged in capture fishing from large rivers and from coastal or marine areas are likely to be affected due to frequent cyclone or storm warnings.</a:t>
            </a:r>
          </a:p>
          <a:p>
            <a:pPr marL="342900" indent="-342900">
              <a:buNone/>
            </a:pPr>
            <a:endParaRPr lang="en" dirty="0" smtClean="0">
              <a:solidFill>
                <a:schemeClr val="tx1">
                  <a:lumMod val="95000"/>
                  <a:lumOff val="5000"/>
                </a:schemeClr>
              </a:solidFill>
            </a:endParaRPr>
          </a:p>
          <a:p>
            <a:pPr marL="342900" indent="-342900"/>
            <a:r>
              <a:rPr lang="en-US" dirty="0" smtClean="0">
                <a:solidFill>
                  <a:schemeClr val="tx1">
                    <a:lumMod val="95000"/>
                    <a:lumOff val="5000"/>
                  </a:schemeClr>
                </a:solidFill>
              </a:rPr>
              <a:t>Increased salinity in water due to sea level rise will affect the spawning ground for fishes in the mangrove areas and so total stock of fish population will be </a:t>
            </a:r>
            <a:r>
              <a:rPr lang="en-US" dirty="0" smtClean="0">
                <a:solidFill>
                  <a:schemeClr val="tx1">
                    <a:lumMod val="95000"/>
                    <a:lumOff val="5000"/>
                  </a:schemeClr>
                </a:solidFill>
              </a:rPr>
              <a:t>reduced.</a:t>
            </a:r>
            <a:endParaRPr lang="en" dirty="0">
              <a:solidFill>
                <a:schemeClr val="tx1">
                  <a:lumMod val="95000"/>
                  <a:lumOff val="5000"/>
                </a:schemeClr>
              </a:solidFill>
            </a:endParaRPr>
          </a:p>
        </p:txBody>
      </p:sp>
      <p:sp>
        <p:nvSpPr>
          <p:cNvPr id="139" name="Shape 139"/>
          <p:cNvSpPr txBox="1">
            <a:spLocks noGrp="1"/>
          </p:cNvSpPr>
          <p:nvPr>
            <p:ph type="title"/>
          </p:nvPr>
        </p:nvSpPr>
        <p:spPr>
          <a:xfrm>
            <a:off x="838200" y="209550"/>
            <a:ext cx="6324600" cy="409500"/>
          </a:xfrm>
          <a:prstGeom prst="rect">
            <a:avLst/>
          </a:prstGeom>
        </p:spPr>
        <p:txBody>
          <a:bodyPr lIns="91425" tIns="91425" rIns="91425" bIns="91425" anchor="b" anchorCtr="0">
            <a:noAutofit/>
          </a:bodyPr>
          <a:lstStyle/>
          <a:p>
            <a:pPr lvl="0">
              <a:spcBef>
                <a:spcPts val="0"/>
              </a:spcBef>
              <a:buNone/>
            </a:pPr>
            <a:r>
              <a:rPr lang="en" sz="1600" dirty="0" smtClean="0"/>
              <a:t>RISKS TO OUR AGRICULTURE DUE TO CLIMATE CHANGE</a:t>
            </a:r>
            <a:endParaRPr lang="en" sz="1600" dirty="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107"/>
        </a:solidFill>
        <a:effectLst/>
      </p:bgPr>
    </p:bg>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648300" y="1583350"/>
            <a:ext cx="6590700" cy="2989799"/>
          </a:xfrm>
          <a:prstGeom prst="rect">
            <a:avLst/>
          </a:prstGeom>
        </p:spPr>
        <p:txBody>
          <a:bodyPr lIns="91425" tIns="91425" rIns="91425" bIns="91425" anchor="b" anchorCtr="0">
            <a:noAutofit/>
          </a:bodyPr>
          <a:lstStyle/>
          <a:p>
            <a:pPr lvl="0" rtl="0">
              <a:spcBef>
                <a:spcPts val="0"/>
              </a:spcBef>
              <a:buNone/>
            </a:pPr>
            <a:r>
              <a:rPr lang="en" sz="5400" dirty="0">
                <a:solidFill>
                  <a:srgbClr val="FFC107"/>
                </a:solidFill>
              </a:rPr>
              <a:t>1.</a:t>
            </a:r>
          </a:p>
          <a:p>
            <a:pPr lvl="0"/>
            <a:r>
              <a:rPr lang="en-US" sz="2000" dirty="0" smtClean="0">
                <a:solidFill>
                  <a:schemeClr val="accent1">
                    <a:lumMod val="75000"/>
                  </a:schemeClr>
                </a:solidFill>
              </a:rPr>
              <a:t>The potential impact of climate change is going to be much greater on Bangladesh from 2030 and onwards than what it has been observed or experienced </a:t>
            </a:r>
            <a:r>
              <a:rPr lang="en-US" sz="2000" dirty="0" smtClean="0">
                <a:solidFill>
                  <a:schemeClr val="accent1">
                    <a:lumMod val="75000"/>
                  </a:schemeClr>
                </a:solidFill>
              </a:rPr>
              <a:t>today.</a:t>
            </a:r>
            <a:endParaRPr lang="en" sz="2000" dirty="0">
              <a:solidFill>
                <a:schemeClr val="accent1">
                  <a:lumMod val="75000"/>
                </a:schemeClr>
              </a:solidFill>
            </a:endParaRPr>
          </a:p>
        </p:txBody>
      </p:sp>
      <p:sp>
        <p:nvSpPr>
          <p:cNvPr id="100" name="Shape 100"/>
          <p:cNvSpPr txBox="1">
            <a:spLocks noGrp="1"/>
          </p:cNvSpPr>
          <p:nvPr>
            <p:ph type="subTitle" idx="1"/>
          </p:nvPr>
        </p:nvSpPr>
        <p:spPr>
          <a:xfrm>
            <a:off x="2819400" y="361951"/>
            <a:ext cx="5887949" cy="1676400"/>
          </a:xfrm>
          <a:prstGeom prst="rect">
            <a:avLst/>
          </a:prstGeom>
        </p:spPr>
        <p:txBody>
          <a:bodyPr lIns="91425" tIns="91425" rIns="91425" bIns="91425" anchor="b" anchorCtr="0">
            <a:noAutofit/>
          </a:bodyPr>
          <a:lstStyle/>
          <a:p>
            <a:pPr marL="514350" lvl="0" indent="-514350">
              <a:buFont typeface="+mj-lt"/>
              <a:buAutoNum type="arabicPeriod"/>
            </a:pPr>
            <a:r>
              <a:rPr lang="en-US" sz="3200" b="1" dirty="0" smtClean="0">
                <a:solidFill>
                  <a:schemeClr val="accent1">
                    <a:lumMod val="75000"/>
                  </a:schemeClr>
                </a:solidFill>
              </a:rPr>
              <a:t>Climate Change has been one of the major threats to Bangladesh economy</a:t>
            </a:r>
            <a:endParaRPr lang="en" sz="3200" b="1" dirty="0">
              <a:solidFill>
                <a:schemeClr val="accent1">
                  <a:lumMod val="75000"/>
                </a:schemeClr>
              </a:solidFil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838200" y="438150"/>
            <a:ext cx="3810000" cy="914400"/>
          </a:xfrm>
          <a:prstGeom prst="rect">
            <a:avLst/>
          </a:prstGeom>
        </p:spPr>
        <p:txBody>
          <a:bodyPr lIns="91425" tIns="91425" rIns="91425" bIns="91425" anchor="b" anchorCtr="0">
            <a:noAutofit/>
          </a:bodyPr>
          <a:lstStyle/>
          <a:p>
            <a:pPr lvl="0" rtl="0">
              <a:spcBef>
                <a:spcPts val="0"/>
              </a:spcBef>
              <a:buNone/>
            </a:pPr>
            <a:r>
              <a:rPr lang="en" sz="2000" dirty="0" smtClean="0"/>
              <a:t>NEED POLICY CONVERGENCES</a:t>
            </a:r>
            <a:endParaRPr lang="en" sz="2000" dirty="0"/>
          </a:p>
        </p:txBody>
      </p:sp>
      <p:sp>
        <p:nvSpPr>
          <p:cNvPr id="162" name="Shape 162"/>
          <p:cNvSpPr txBox="1">
            <a:spLocks noGrp="1"/>
          </p:cNvSpPr>
          <p:nvPr>
            <p:ph type="body" idx="1"/>
          </p:nvPr>
        </p:nvSpPr>
        <p:spPr>
          <a:xfrm>
            <a:off x="838250" y="2419350"/>
            <a:ext cx="3962350" cy="2255700"/>
          </a:xfrm>
          <a:prstGeom prst="rect">
            <a:avLst/>
          </a:prstGeom>
        </p:spPr>
        <p:txBody>
          <a:bodyPr lIns="91425" tIns="91425" rIns="91425" bIns="91425" anchor="t" anchorCtr="0">
            <a:noAutofit/>
          </a:bodyPr>
          <a:lstStyle/>
          <a:p>
            <a:pPr lvl="0">
              <a:spcBef>
                <a:spcPts val="0"/>
              </a:spcBef>
              <a:buNone/>
            </a:pPr>
            <a:r>
              <a:rPr lang="en" dirty="0" smtClean="0"/>
              <a:t>DEVELOP COHERENT POLICIES</a:t>
            </a:r>
          </a:p>
          <a:p>
            <a:pPr lvl="0">
              <a:spcBef>
                <a:spcPts val="0"/>
              </a:spcBef>
              <a:buNone/>
            </a:pPr>
            <a:r>
              <a:rPr lang="en" dirty="0" smtClean="0"/>
              <a:t>ON FOOD AND NUTRITION SECURITY BASED ON ANALYSIS OF </a:t>
            </a:r>
            <a:endParaRPr lang="en" dirty="0" smtClean="0"/>
          </a:p>
          <a:p>
            <a:pPr lvl="0">
              <a:spcBef>
                <a:spcPts val="0"/>
              </a:spcBef>
              <a:buNone/>
            </a:pPr>
            <a:r>
              <a:rPr lang="en" dirty="0" smtClean="0"/>
              <a:t>FUTURE RISKS ON</a:t>
            </a:r>
          </a:p>
          <a:p>
            <a:pPr lvl="0">
              <a:spcBef>
                <a:spcPts val="0"/>
              </a:spcBef>
              <a:buNone/>
            </a:pPr>
            <a:endParaRPr lang="en" dirty="0" smtClean="0"/>
          </a:p>
          <a:p>
            <a:pPr lvl="0">
              <a:spcBef>
                <a:spcPts val="0"/>
              </a:spcBef>
              <a:buNone/>
            </a:pPr>
            <a:r>
              <a:rPr lang="en" dirty="0" smtClean="0"/>
              <a:t>AGRICULTURAL PRODUCTION</a:t>
            </a:r>
          </a:p>
          <a:p>
            <a:pPr lvl="0">
              <a:spcBef>
                <a:spcPts val="0"/>
              </a:spcBef>
              <a:buNone/>
            </a:pPr>
            <a:r>
              <a:rPr lang="en" dirty="0" smtClean="0"/>
              <a:t>INVESTMENT IN AGRICULTURE</a:t>
            </a:r>
          </a:p>
          <a:p>
            <a:pPr lvl="0">
              <a:spcBef>
                <a:spcPts val="0"/>
              </a:spcBef>
              <a:buNone/>
            </a:pPr>
            <a:r>
              <a:rPr lang="en" dirty="0" smtClean="0"/>
              <a:t>SUPPLY CHAINS IN AGRICULTURE</a:t>
            </a:r>
            <a:endParaRPr lang="en" dirty="0" smtClean="0"/>
          </a:p>
        </p:txBody>
      </p:sp>
      <p:grpSp>
        <p:nvGrpSpPr>
          <p:cNvPr id="163" name="Shape 163"/>
          <p:cNvGrpSpPr/>
          <p:nvPr/>
        </p:nvGrpSpPr>
        <p:grpSpPr>
          <a:xfrm>
            <a:off x="927978" y="1396874"/>
            <a:ext cx="429606" cy="377755"/>
            <a:chOff x="1929775" y="320925"/>
            <a:chExt cx="423800" cy="372650"/>
          </a:xfrm>
        </p:grpSpPr>
        <p:sp>
          <p:nvSpPr>
            <p:cNvPr id="164" name="Shape 164"/>
            <p:cNvSpPr/>
            <p:nvPr/>
          </p:nvSpPr>
          <p:spPr>
            <a:xfrm>
              <a:off x="1929775" y="320925"/>
              <a:ext cx="423800" cy="372650"/>
            </a:xfrm>
            <a:custGeom>
              <a:avLst/>
              <a:gdLst/>
              <a:ahLst/>
              <a:cxnLst/>
              <a:rect l="0" t="0" r="0" b="0"/>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5" name="Shape 165"/>
            <p:cNvSpPr/>
            <p:nvPr/>
          </p:nvSpPr>
          <p:spPr>
            <a:xfrm>
              <a:off x="1954125" y="345275"/>
              <a:ext cx="375100" cy="323950"/>
            </a:xfrm>
            <a:custGeom>
              <a:avLst/>
              <a:gdLst/>
              <a:ahLst/>
              <a:cxnLst/>
              <a:rect l="0" t="0" r="0" b="0"/>
              <a:pathLst>
                <a:path w="15004" h="12958" fill="none" extrusionOk="0">
                  <a:moveTo>
                    <a:pt x="15003" y="12957"/>
                  </a:moveTo>
                  <a:lnTo>
                    <a:pt x="1" y="12957"/>
                  </a:lnTo>
                  <a:lnTo>
                    <a:pt x="1" y="0"/>
                  </a:lnTo>
                  <a:lnTo>
                    <a:pt x="15003" y="0"/>
                  </a:lnTo>
                  <a:lnTo>
                    <a:pt x="15003" y="12957"/>
                  </a:lnTo>
                  <a:close/>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6" name="Shape 166"/>
            <p:cNvSpPr/>
            <p:nvPr/>
          </p:nvSpPr>
          <p:spPr>
            <a:xfrm>
              <a:off x="2162375" y="534625"/>
              <a:ext cx="146750" cy="113275"/>
            </a:xfrm>
            <a:custGeom>
              <a:avLst/>
              <a:gdLst/>
              <a:ahLst/>
              <a:cxnLst/>
              <a:rect l="0" t="0" r="0" b="0"/>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7" name="Shape 167"/>
            <p:cNvSpPr/>
            <p:nvPr/>
          </p:nvSpPr>
          <p:spPr>
            <a:xfrm>
              <a:off x="1974225" y="468875"/>
              <a:ext cx="232600" cy="179025"/>
            </a:xfrm>
            <a:custGeom>
              <a:avLst/>
              <a:gdLst/>
              <a:ahLst/>
              <a:cxnLst/>
              <a:rect l="0" t="0" r="0" b="0"/>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8" name="Shape 168"/>
            <p:cNvSpPr/>
            <p:nvPr/>
          </p:nvSpPr>
          <p:spPr>
            <a:xfrm>
              <a:off x="2169675" y="396425"/>
              <a:ext cx="97450" cy="97450"/>
            </a:xfrm>
            <a:custGeom>
              <a:avLst/>
              <a:gdLst/>
              <a:ahLst/>
              <a:cxnLst/>
              <a:rect l="0" t="0" r="0" b="0"/>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81100" y="2798525"/>
            <a:ext cx="1870499" cy="1880400"/>
          </a:xfrm>
          <a:prstGeom prst="rect">
            <a:avLst/>
          </a:prstGeom>
        </p:spPr>
        <p:txBody>
          <a:bodyPr lIns="91425" tIns="91425" rIns="91425" bIns="91425" anchor="b" anchorCtr="0">
            <a:noAutofit/>
          </a:bodyPr>
          <a:lstStyle/>
          <a:p>
            <a:pPr lvl="0" rtl="0">
              <a:spcBef>
                <a:spcPts val="0"/>
              </a:spcBef>
              <a:buNone/>
            </a:pPr>
            <a:r>
              <a:rPr lang="en" dirty="0" smtClean="0"/>
              <a:t>VULNERABILITY BY DISASTERS</a:t>
            </a:r>
            <a:br>
              <a:rPr lang="en" dirty="0" smtClean="0"/>
            </a:br>
            <a:r>
              <a:rPr lang="en" dirty="0" smtClean="0"/>
              <a:t/>
            </a:r>
            <a:br>
              <a:rPr lang="en" dirty="0" smtClean="0"/>
            </a:br>
            <a:r>
              <a:rPr lang="en" dirty="0" smtClean="0"/>
              <a:t>FLOODS</a:t>
            </a:r>
            <a:br>
              <a:rPr lang="en" dirty="0" smtClean="0"/>
            </a:br>
            <a:r>
              <a:rPr lang="en" dirty="0" smtClean="0"/>
              <a:t>DROUGHTS </a:t>
            </a:r>
            <a:br>
              <a:rPr lang="en" dirty="0" smtClean="0"/>
            </a:br>
            <a:r>
              <a:rPr lang="en" dirty="0" smtClean="0"/>
              <a:t>SALINE INTRUSION</a:t>
            </a:r>
            <a:endParaRPr lang="en" sz="3000" b="0" dirty="0">
              <a:solidFill>
                <a:srgbClr val="CCCCCC"/>
              </a:solidFill>
              <a:latin typeface="Karla"/>
              <a:ea typeface="Karla"/>
              <a:cs typeface="Karla"/>
              <a:sym typeface="Karla"/>
            </a:endParaRPr>
          </a:p>
        </p:txBody>
      </p:sp>
      <p:pic>
        <p:nvPicPr>
          <p:cNvPr id="3" name="Picture 2"/>
          <p:cNvPicPr/>
          <p:nvPr/>
        </p:nvPicPr>
        <p:blipFill>
          <a:blip r:embed="rId4"/>
          <a:srcRect l="6742" t="12824" r="5617" b="21849"/>
          <a:stretch>
            <a:fillRect/>
          </a:stretch>
        </p:blipFill>
        <p:spPr bwMode="auto">
          <a:xfrm>
            <a:off x="3962400" y="0"/>
            <a:ext cx="5181600" cy="5143500"/>
          </a:xfrm>
          <a:prstGeom prst="rect">
            <a:avLst/>
          </a:prstGeom>
          <a:noFill/>
          <a:ln w="9525">
            <a:noFill/>
            <a:miter lim="800000"/>
            <a:headEnd/>
            <a:tailEnd/>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73AB7"/>
        </a:solidFill>
        <a:effectLst/>
      </p:bgPr>
    </p:bg>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788850" y="666525"/>
            <a:ext cx="4801499" cy="409500"/>
          </a:xfrm>
          <a:prstGeom prst="rect">
            <a:avLst/>
          </a:prstGeom>
        </p:spPr>
        <p:txBody>
          <a:bodyPr lIns="91425" tIns="91425" rIns="91425" bIns="91425" anchor="b" anchorCtr="0">
            <a:noAutofit/>
          </a:bodyPr>
          <a:lstStyle/>
          <a:p>
            <a:pPr lvl="0" rtl="0">
              <a:spcBef>
                <a:spcPts val="0"/>
              </a:spcBef>
              <a:buNone/>
            </a:pPr>
            <a:r>
              <a:rPr lang="en" dirty="0" smtClean="0"/>
              <a:t>CLIMATE CHANGE REVISITED</a:t>
            </a:r>
            <a:endParaRPr lang="en" dirty="0"/>
          </a:p>
        </p:txBody>
      </p:sp>
      <p:sp>
        <p:nvSpPr>
          <p:cNvPr id="191" name="Shape 191"/>
          <p:cNvSpPr/>
          <p:nvPr/>
        </p:nvSpPr>
        <p:spPr>
          <a:xfrm>
            <a:off x="3724382" y="1410372"/>
            <a:ext cx="1211400" cy="1202700"/>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Calibri"/>
              <a:ea typeface="Calibri"/>
              <a:cs typeface="Calibri"/>
              <a:sym typeface="Calibri"/>
            </a:endParaRPr>
          </a:p>
        </p:txBody>
      </p:sp>
      <p:sp>
        <p:nvSpPr>
          <p:cNvPr id="192" name="Shape 192"/>
          <p:cNvSpPr/>
          <p:nvPr/>
        </p:nvSpPr>
        <p:spPr>
          <a:xfrm>
            <a:off x="2316819" y="1989761"/>
            <a:ext cx="1211400" cy="1202700"/>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Calibri"/>
              <a:ea typeface="Calibri"/>
              <a:cs typeface="Calibri"/>
              <a:sym typeface="Calibri"/>
            </a:endParaRPr>
          </a:p>
        </p:txBody>
      </p:sp>
      <p:sp>
        <p:nvSpPr>
          <p:cNvPr id="193" name="Shape 193"/>
          <p:cNvSpPr/>
          <p:nvPr/>
        </p:nvSpPr>
        <p:spPr>
          <a:xfrm>
            <a:off x="2495905" y="3496174"/>
            <a:ext cx="1211400" cy="1202700"/>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Calibri"/>
              <a:ea typeface="Calibri"/>
              <a:cs typeface="Calibri"/>
              <a:sym typeface="Calibri"/>
            </a:endParaRPr>
          </a:p>
        </p:txBody>
      </p:sp>
      <p:sp>
        <p:nvSpPr>
          <p:cNvPr id="195" name="Shape 195"/>
          <p:cNvSpPr/>
          <p:nvPr/>
        </p:nvSpPr>
        <p:spPr>
          <a:xfrm>
            <a:off x="1175783" y="1802834"/>
            <a:ext cx="1038599" cy="731399"/>
          </a:xfrm>
          <a:custGeom>
            <a:avLst/>
            <a:gdLst/>
            <a:ahLst/>
            <a:cxnLst/>
            <a:rect l="0" t="0" r="0" b="0"/>
            <a:pathLst>
              <a:path w="120000" h="120000" extrusionOk="0">
                <a:moveTo>
                  <a:pt x="119568" y="0"/>
                </a:moveTo>
                <a:lnTo>
                  <a:pt x="119856" y="8775"/>
                </a:lnTo>
                <a:lnTo>
                  <a:pt x="120000" y="22040"/>
                </a:lnTo>
                <a:lnTo>
                  <a:pt x="119568" y="28571"/>
                </a:lnTo>
                <a:lnTo>
                  <a:pt x="118850" y="35102"/>
                </a:lnTo>
                <a:lnTo>
                  <a:pt x="117988" y="41632"/>
                </a:lnTo>
                <a:lnTo>
                  <a:pt x="116694" y="47959"/>
                </a:lnTo>
                <a:lnTo>
                  <a:pt x="115113" y="54285"/>
                </a:lnTo>
                <a:lnTo>
                  <a:pt x="113245" y="60408"/>
                </a:lnTo>
                <a:lnTo>
                  <a:pt x="111377" y="65510"/>
                </a:lnTo>
                <a:lnTo>
                  <a:pt x="109221" y="70816"/>
                </a:lnTo>
                <a:lnTo>
                  <a:pt x="106922" y="75918"/>
                </a:lnTo>
                <a:lnTo>
                  <a:pt x="104479" y="80612"/>
                </a:lnTo>
                <a:lnTo>
                  <a:pt x="103185" y="82653"/>
                </a:lnTo>
                <a:lnTo>
                  <a:pt x="102035" y="84693"/>
                </a:lnTo>
                <a:lnTo>
                  <a:pt x="100742" y="86530"/>
                </a:lnTo>
                <a:lnTo>
                  <a:pt x="99449" y="88571"/>
                </a:lnTo>
                <a:lnTo>
                  <a:pt x="95425" y="94081"/>
                </a:lnTo>
                <a:lnTo>
                  <a:pt x="90970" y="99183"/>
                </a:lnTo>
                <a:lnTo>
                  <a:pt x="86514" y="103673"/>
                </a:lnTo>
                <a:lnTo>
                  <a:pt x="79329" y="109387"/>
                </a:lnTo>
                <a:lnTo>
                  <a:pt x="71856" y="113877"/>
                </a:lnTo>
                <a:lnTo>
                  <a:pt x="64095" y="117142"/>
                </a:lnTo>
                <a:lnTo>
                  <a:pt x="56191" y="119183"/>
                </a:lnTo>
                <a:lnTo>
                  <a:pt x="48287" y="120000"/>
                </a:lnTo>
                <a:lnTo>
                  <a:pt x="40239" y="119591"/>
                </a:lnTo>
                <a:lnTo>
                  <a:pt x="35640" y="118775"/>
                </a:lnTo>
                <a:lnTo>
                  <a:pt x="31041" y="117551"/>
                </a:lnTo>
                <a:lnTo>
                  <a:pt x="26586" y="115918"/>
                </a:lnTo>
                <a:lnTo>
                  <a:pt x="22275" y="113877"/>
                </a:lnTo>
                <a:lnTo>
                  <a:pt x="17676" y="111428"/>
                </a:lnTo>
                <a:lnTo>
                  <a:pt x="13508" y="108367"/>
                </a:lnTo>
                <a:lnTo>
                  <a:pt x="9341" y="105306"/>
                </a:lnTo>
                <a:lnTo>
                  <a:pt x="5317" y="101632"/>
                </a:lnTo>
                <a:lnTo>
                  <a:pt x="2730" y="99183"/>
                </a:lnTo>
                <a:lnTo>
                  <a:pt x="2443" y="98979"/>
                </a:lnTo>
                <a:lnTo>
                  <a:pt x="0" y="96326"/>
                </a:lnTo>
                <a:lnTo>
                  <a:pt x="4167" y="100204"/>
                </a:lnTo>
                <a:lnTo>
                  <a:pt x="8622" y="103673"/>
                </a:lnTo>
                <a:lnTo>
                  <a:pt x="13077" y="106734"/>
                </a:lnTo>
                <a:lnTo>
                  <a:pt x="17532" y="109387"/>
                </a:lnTo>
                <a:lnTo>
                  <a:pt x="22275" y="111428"/>
                </a:lnTo>
                <a:lnTo>
                  <a:pt x="27017" y="113061"/>
                </a:lnTo>
                <a:lnTo>
                  <a:pt x="31616" y="114489"/>
                </a:lnTo>
                <a:lnTo>
                  <a:pt x="36502" y="115102"/>
                </a:lnTo>
                <a:lnTo>
                  <a:pt x="44838" y="115510"/>
                </a:lnTo>
                <a:lnTo>
                  <a:pt x="53173" y="114897"/>
                </a:lnTo>
                <a:lnTo>
                  <a:pt x="61365" y="112653"/>
                </a:lnTo>
                <a:lnTo>
                  <a:pt x="69413" y="109183"/>
                </a:lnTo>
                <a:lnTo>
                  <a:pt x="74586" y="106122"/>
                </a:lnTo>
                <a:lnTo>
                  <a:pt x="79760" y="102857"/>
                </a:lnTo>
                <a:lnTo>
                  <a:pt x="84646" y="98571"/>
                </a:lnTo>
                <a:lnTo>
                  <a:pt x="89389" y="93877"/>
                </a:lnTo>
                <a:lnTo>
                  <a:pt x="93844" y="88571"/>
                </a:lnTo>
                <a:lnTo>
                  <a:pt x="98155" y="82857"/>
                </a:lnTo>
                <a:lnTo>
                  <a:pt x="99449" y="80816"/>
                </a:lnTo>
                <a:lnTo>
                  <a:pt x="100742" y="78775"/>
                </a:lnTo>
                <a:lnTo>
                  <a:pt x="102035" y="76734"/>
                </a:lnTo>
                <a:lnTo>
                  <a:pt x="103329" y="74693"/>
                </a:lnTo>
                <a:lnTo>
                  <a:pt x="105916" y="69795"/>
                </a:lnTo>
                <a:lnTo>
                  <a:pt x="108359" y="64489"/>
                </a:lnTo>
                <a:lnTo>
                  <a:pt x="110514" y="58979"/>
                </a:lnTo>
                <a:lnTo>
                  <a:pt x="112526" y="53469"/>
                </a:lnTo>
                <a:lnTo>
                  <a:pt x="114395" y="47142"/>
                </a:lnTo>
                <a:lnTo>
                  <a:pt x="115976" y="40408"/>
                </a:lnTo>
                <a:lnTo>
                  <a:pt x="117413" y="33877"/>
                </a:lnTo>
                <a:lnTo>
                  <a:pt x="118419" y="27346"/>
                </a:lnTo>
                <a:lnTo>
                  <a:pt x="118994" y="20408"/>
                </a:lnTo>
                <a:lnTo>
                  <a:pt x="119568" y="13673"/>
                </a:lnTo>
                <a:lnTo>
                  <a:pt x="119712" y="6734"/>
                </a:lnTo>
                <a:lnTo>
                  <a:pt x="119568" y="0"/>
                </a:lnTo>
                <a:close/>
              </a:path>
            </a:pathLst>
          </a:custGeom>
          <a:solidFill>
            <a:srgbClr val="5B8D08"/>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Calibri"/>
              <a:ea typeface="Calibri"/>
              <a:cs typeface="Calibri"/>
              <a:sym typeface="Calibri"/>
            </a:endParaRPr>
          </a:p>
        </p:txBody>
      </p:sp>
      <p:sp>
        <p:nvSpPr>
          <p:cNvPr id="196" name="Shape 196"/>
          <p:cNvSpPr/>
          <p:nvPr/>
        </p:nvSpPr>
        <p:spPr>
          <a:xfrm>
            <a:off x="940748" y="1239499"/>
            <a:ext cx="1223700" cy="1133100"/>
          </a:xfrm>
          <a:custGeom>
            <a:avLst/>
            <a:gdLst/>
            <a:ahLst/>
            <a:cxnLst/>
            <a:rect l="0" t="0" r="0" b="0"/>
            <a:pathLst>
              <a:path w="120000" h="120000" extrusionOk="0">
                <a:moveTo>
                  <a:pt x="58902" y="0"/>
                </a:moveTo>
                <a:lnTo>
                  <a:pt x="65487" y="131"/>
                </a:lnTo>
                <a:lnTo>
                  <a:pt x="70365" y="922"/>
                </a:lnTo>
                <a:lnTo>
                  <a:pt x="75121" y="2107"/>
                </a:lnTo>
                <a:lnTo>
                  <a:pt x="79878" y="3688"/>
                </a:lnTo>
                <a:lnTo>
                  <a:pt x="84634" y="5664"/>
                </a:lnTo>
                <a:lnTo>
                  <a:pt x="89146" y="8035"/>
                </a:lnTo>
                <a:lnTo>
                  <a:pt x="93536" y="11064"/>
                </a:lnTo>
                <a:lnTo>
                  <a:pt x="97682" y="14357"/>
                </a:lnTo>
                <a:lnTo>
                  <a:pt x="101585" y="18046"/>
                </a:lnTo>
                <a:lnTo>
                  <a:pt x="105365" y="22392"/>
                </a:lnTo>
                <a:lnTo>
                  <a:pt x="108658" y="26871"/>
                </a:lnTo>
                <a:lnTo>
                  <a:pt x="111585" y="31613"/>
                </a:lnTo>
                <a:lnTo>
                  <a:pt x="113902" y="36619"/>
                </a:lnTo>
                <a:lnTo>
                  <a:pt x="115853" y="41624"/>
                </a:lnTo>
                <a:lnTo>
                  <a:pt x="117560" y="46893"/>
                </a:lnTo>
                <a:lnTo>
                  <a:pt x="118780" y="52294"/>
                </a:lnTo>
                <a:lnTo>
                  <a:pt x="119390" y="57694"/>
                </a:lnTo>
                <a:lnTo>
                  <a:pt x="120000" y="63622"/>
                </a:lnTo>
                <a:lnTo>
                  <a:pt x="119268" y="58485"/>
                </a:lnTo>
                <a:lnTo>
                  <a:pt x="118170" y="53216"/>
                </a:lnTo>
                <a:lnTo>
                  <a:pt x="116707" y="48210"/>
                </a:lnTo>
                <a:lnTo>
                  <a:pt x="114634" y="43205"/>
                </a:lnTo>
                <a:lnTo>
                  <a:pt x="112317" y="38594"/>
                </a:lnTo>
                <a:lnTo>
                  <a:pt x="109634" y="33984"/>
                </a:lnTo>
                <a:lnTo>
                  <a:pt x="106463" y="29769"/>
                </a:lnTo>
                <a:lnTo>
                  <a:pt x="102926" y="25554"/>
                </a:lnTo>
                <a:lnTo>
                  <a:pt x="99146" y="22129"/>
                </a:lnTo>
                <a:lnTo>
                  <a:pt x="95243" y="18836"/>
                </a:lnTo>
                <a:lnTo>
                  <a:pt x="90975" y="16070"/>
                </a:lnTo>
                <a:lnTo>
                  <a:pt x="86585" y="13699"/>
                </a:lnTo>
                <a:lnTo>
                  <a:pt x="82073" y="11723"/>
                </a:lnTo>
                <a:lnTo>
                  <a:pt x="77560" y="10142"/>
                </a:lnTo>
                <a:lnTo>
                  <a:pt x="72804" y="9088"/>
                </a:lnTo>
                <a:lnTo>
                  <a:pt x="68170" y="8430"/>
                </a:lnTo>
                <a:lnTo>
                  <a:pt x="61951" y="8035"/>
                </a:lnTo>
                <a:lnTo>
                  <a:pt x="55609" y="8693"/>
                </a:lnTo>
                <a:lnTo>
                  <a:pt x="49390" y="9879"/>
                </a:lnTo>
                <a:lnTo>
                  <a:pt x="43414" y="11723"/>
                </a:lnTo>
                <a:lnTo>
                  <a:pt x="37560" y="14357"/>
                </a:lnTo>
                <a:lnTo>
                  <a:pt x="31829" y="17782"/>
                </a:lnTo>
                <a:lnTo>
                  <a:pt x="28292" y="20548"/>
                </a:lnTo>
                <a:lnTo>
                  <a:pt x="24878" y="23578"/>
                </a:lnTo>
                <a:lnTo>
                  <a:pt x="21585" y="26871"/>
                </a:lnTo>
                <a:lnTo>
                  <a:pt x="17804" y="31613"/>
                </a:lnTo>
                <a:lnTo>
                  <a:pt x="14390" y="36750"/>
                </a:lnTo>
                <a:lnTo>
                  <a:pt x="11585" y="42151"/>
                </a:lnTo>
                <a:lnTo>
                  <a:pt x="9268" y="47683"/>
                </a:lnTo>
                <a:lnTo>
                  <a:pt x="7560" y="53216"/>
                </a:lnTo>
                <a:lnTo>
                  <a:pt x="6341" y="59143"/>
                </a:lnTo>
                <a:lnTo>
                  <a:pt x="5609" y="65071"/>
                </a:lnTo>
                <a:lnTo>
                  <a:pt x="5365" y="71130"/>
                </a:lnTo>
                <a:lnTo>
                  <a:pt x="5731" y="76926"/>
                </a:lnTo>
                <a:lnTo>
                  <a:pt x="6585" y="82854"/>
                </a:lnTo>
                <a:lnTo>
                  <a:pt x="8048" y="88781"/>
                </a:lnTo>
                <a:lnTo>
                  <a:pt x="10000" y="94313"/>
                </a:lnTo>
                <a:lnTo>
                  <a:pt x="12439" y="99846"/>
                </a:lnTo>
                <a:lnTo>
                  <a:pt x="15365" y="105115"/>
                </a:lnTo>
                <a:lnTo>
                  <a:pt x="18902" y="110120"/>
                </a:lnTo>
                <a:lnTo>
                  <a:pt x="22804" y="114731"/>
                </a:lnTo>
                <a:lnTo>
                  <a:pt x="24146" y="116048"/>
                </a:lnTo>
                <a:lnTo>
                  <a:pt x="25731" y="117497"/>
                </a:lnTo>
                <a:lnTo>
                  <a:pt x="27073" y="118682"/>
                </a:lnTo>
                <a:lnTo>
                  <a:pt x="28536" y="119999"/>
                </a:lnTo>
                <a:lnTo>
                  <a:pt x="24146" y="116311"/>
                </a:lnTo>
                <a:lnTo>
                  <a:pt x="22560" y="115126"/>
                </a:lnTo>
                <a:lnTo>
                  <a:pt x="21097" y="113809"/>
                </a:lnTo>
                <a:lnTo>
                  <a:pt x="19634" y="112360"/>
                </a:lnTo>
                <a:lnTo>
                  <a:pt x="18170" y="111042"/>
                </a:lnTo>
                <a:lnTo>
                  <a:pt x="14146" y="106169"/>
                </a:lnTo>
                <a:lnTo>
                  <a:pt x="10365" y="101031"/>
                </a:lnTo>
                <a:lnTo>
                  <a:pt x="7317" y="95367"/>
                </a:lnTo>
                <a:lnTo>
                  <a:pt x="4878" y="89835"/>
                </a:lnTo>
                <a:lnTo>
                  <a:pt x="2804" y="83907"/>
                </a:lnTo>
                <a:lnTo>
                  <a:pt x="1341" y="77848"/>
                </a:lnTo>
                <a:lnTo>
                  <a:pt x="487" y="71657"/>
                </a:lnTo>
                <a:lnTo>
                  <a:pt x="0" y="65466"/>
                </a:lnTo>
                <a:lnTo>
                  <a:pt x="243" y="59275"/>
                </a:lnTo>
                <a:lnTo>
                  <a:pt x="975" y="53084"/>
                </a:lnTo>
                <a:lnTo>
                  <a:pt x="2195" y="46893"/>
                </a:lnTo>
                <a:lnTo>
                  <a:pt x="4146" y="41097"/>
                </a:lnTo>
                <a:lnTo>
                  <a:pt x="6463" y="35301"/>
                </a:lnTo>
                <a:lnTo>
                  <a:pt x="9512" y="29769"/>
                </a:lnTo>
                <a:lnTo>
                  <a:pt x="12926" y="24368"/>
                </a:lnTo>
                <a:lnTo>
                  <a:pt x="16951" y="19363"/>
                </a:lnTo>
                <a:lnTo>
                  <a:pt x="20365" y="16070"/>
                </a:lnTo>
                <a:lnTo>
                  <a:pt x="23902" y="12908"/>
                </a:lnTo>
                <a:lnTo>
                  <a:pt x="27560" y="10142"/>
                </a:lnTo>
                <a:lnTo>
                  <a:pt x="33414" y="6454"/>
                </a:lnTo>
                <a:lnTo>
                  <a:pt x="39634" y="3688"/>
                </a:lnTo>
                <a:lnTo>
                  <a:pt x="45853" y="1712"/>
                </a:lnTo>
                <a:lnTo>
                  <a:pt x="52439" y="395"/>
                </a:lnTo>
                <a:lnTo>
                  <a:pt x="58902" y="0"/>
                </a:lnTo>
                <a:close/>
              </a:path>
            </a:pathLst>
          </a:custGeom>
          <a:solidFill>
            <a:srgbClr val="5B8D08"/>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Calibri"/>
              <a:ea typeface="Calibri"/>
              <a:cs typeface="Calibri"/>
              <a:sym typeface="Calibri"/>
            </a:endParaRPr>
          </a:p>
        </p:txBody>
      </p:sp>
      <p:sp>
        <p:nvSpPr>
          <p:cNvPr id="197" name="Shape 197"/>
          <p:cNvSpPr/>
          <p:nvPr/>
        </p:nvSpPr>
        <p:spPr>
          <a:xfrm>
            <a:off x="892250" y="1191000"/>
            <a:ext cx="1319399" cy="1315800"/>
          </a:xfrm>
          <a:custGeom>
            <a:avLst/>
            <a:gdLst/>
            <a:ahLst/>
            <a:cxnLst/>
            <a:rect l="0" t="0" r="0" b="0"/>
            <a:pathLst>
              <a:path w="120000" h="120000" extrusionOk="0">
                <a:moveTo>
                  <a:pt x="59038" y="4423"/>
                </a:moveTo>
                <a:lnTo>
                  <a:pt x="53044" y="4763"/>
                </a:lnTo>
                <a:lnTo>
                  <a:pt x="46936" y="5897"/>
                </a:lnTo>
                <a:lnTo>
                  <a:pt x="41168" y="7599"/>
                </a:lnTo>
                <a:lnTo>
                  <a:pt x="35400" y="9981"/>
                </a:lnTo>
                <a:lnTo>
                  <a:pt x="29971" y="13156"/>
                </a:lnTo>
                <a:lnTo>
                  <a:pt x="26578" y="15538"/>
                </a:lnTo>
                <a:lnTo>
                  <a:pt x="23298" y="18260"/>
                </a:lnTo>
                <a:lnTo>
                  <a:pt x="20131" y="21096"/>
                </a:lnTo>
                <a:lnTo>
                  <a:pt x="16399" y="25406"/>
                </a:lnTo>
                <a:lnTo>
                  <a:pt x="13232" y="30056"/>
                </a:lnTo>
                <a:lnTo>
                  <a:pt x="10405" y="34820"/>
                </a:lnTo>
                <a:lnTo>
                  <a:pt x="8256" y="39810"/>
                </a:lnTo>
                <a:lnTo>
                  <a:pt x="6446" y="44801"/>
                </a:lnTo>
                <a:lnTo>
                  <a:pt x="5315" y="50132"/>
                </a:lnTo>
                <a:lnTo>
                  <a:pt x="4637" y="55463"/>
                </a:lnTo>
                <a:lnTo>
                  <a:pt x="4410" y="60793"/>
                </a:lnTo>
                <a:lnTo>
                  <a:pt x="4863" y="66124"/>
                </a:lnTo>
                <a:lnTo>
                  <a:pt x="5655" y="71455"/>
                </a:lnTo>
                <a:lnTo>
                  <a:pt x="7012" y="76672"/>
                </a:lnTo>
                <a:lnTo>
                  <a:pt x="8934" y="81776"/>
                </a:lnTo>
                <a:lnTo>
                  <a:pt x="11196" y="86540"/>
                </a:lnTo>
                <a:lnTo>
                  <a:pt x="14024" y="91417"/>
                </a:lnTo>
                <a:lnTo>
                  <a:pt x="17530" y="95841"/>
                </a:lnTo>
                <a:lnTo>
                  <a:pt x="21262" y="100037"/>
                </a:lnTo>
                <a:lnTo>
                  <a:pt x="24995" y="103213"/>
                </a:lnTo>
                <a:lnTo>
                  <a:pt x="28840" y="106049"/>
                </a:lnTo>
                <a:lnTo>
                  <a:pt x="32912" y="108657"/>
                </a:lnTo>
                <a:lnTo>
                  <a:pt x="37097" y="110586"/>
                </a:lnTo>
                <a:lnTo>
                  <a:pt x="41394" y="112400"/>
                </a:lnTo>
                <a:lnTo>
                  <a:pt x="45805" y="113761"/>
                </a:lnTo>
                <a:lnTo>
                  <a:pt x="50329" y="114782"/>
                </a:lnTo>
                <a:lnTo>
                  <a:pt x="54853" y="115463"/>
                </a:lnTo>
                <a:lnTo>
                  <a:pt x="60961" y="115576"/>
                </a:lnTo>
                <a:lnTo>
                  <a:pt x="67068" y="115236"/>
                </a:lnTo>
                <a:lnTo>
                  <a:pt x="73063" y="114102"/>
                </a:lnTo>
                <a:lnTo>
                  <a:pt x="78944" y="112287"/>
                </a:lnTo>
                <a:lnTo>
                  <a:pt x="84599" y="109905"/>
                </a:lnTo>
                <a:lnTo>
                  <a:pt x="90028" y="106843"/>
                </a:lnTo>
                <a:lnTo>
                  <a:pt x="93421" y="104461"/>
                </a:lnTo>
                <a:lnTo>
                  <a:pt x="96701" y="101739"/>
                </a:lnTo>
                <a:lnTo>
                  <a:pt x="99868" y="98676"/>
                </a:lnTo>
                <a:lnTo>
                  <a:pt x="100659" y="97882"/>
                </a:lnTo>
                <a:lnTo>
                  <a:pt x="101564" y="96975"/>
                </a:lnTo>
                <a:lnTo>
                  <a:pt x="102243" y="96068"/>
                </a:lnTo>
                <a:lnTo>
                  <a:pt x="103034" y="95160"/>
                </a:lnTo>
                <a:lnTo>
                  <a:pt x="105183" y="92438"/>
                </a:lnTo>
                <a:lnTo>
                  <a:pt x="107106" y="89489"/>
                </a:lnTo>
                <a:lnTo>
                  <a:pt x="108916" y="86427"/>
                </a:lnTo>
                <a:lnTo>
                  <a:pt x="110386" y="83364"/>
                </a:lnTo>
                <a:lnTo>
                  <a:pt x="112535" y="78147"/>
                </a:lnTo>
                <a:lnTo>
                  <a:pt x="114005" y="72703"/>
                </a:lnTo>
                <a:lnTo>
                  <a:pt x="115023" y="67145"/>
                </a:lnTo>
                <a:lnTo>
                  <a:pt x="115475" y="61474"/>
                </a:lnTo>
                <a:lnTo>
                  <a:pt x="115362" y="55916"/>
                </a:lnTo>
                <a:lnTo>
                  <a:pt x="114684" y="50245"/>
                </a:lnTo>
                <a:lnTo>
                  <a:pt x="113440" y="44688"/>
                </a:lnTo>
                <a:lnTo>
                  <a:pt x="111517" y="39357"/>
                </a:lnTo>
                <a:lnTo>
                  <a:pt x="109255" y="34253"/>
                </a:lnTo>
                <a:lnTo>
                  <a:pt x="106201" y="29149"/>
                </a:lnTo>
                <a:lnTo>
                  <a:pt x="102808" y="24385"/>
                </a:lnTo>
                <a:lnTo>
                  <a:pt x="98623" y="19962"/>
                </a:lnTo>
                <a:lnTo>
                  <a:pt x="95004" y="16786"/>
                </a:lnTo>
                <a:lnTo>
                  <a:pt x="91159" y="13950"/>
                </a:lnTo>
                <a:lnTo>
                  <a:pt x="87087" y="11342"/>
                </a:lnTo>
                <a:lnTo>
                  <a:pt x="82902" y="9300"/>
                </a:lnTo>
                <a:lnTo>
                  <a:pt x="78491" y="7599"/>
                </a:lnTo>
                <a:lnTo>
                  <a:pt x="74081" y="6238"/>
                </a:lnTo>
                <a:lnTo>
                  <a:pt x="69670" y="5217"/>
                </a:lnTo>
                <a:lnTo>
                  <a:pt x="65146" y="4536"/>
                </a:lnTo>
                <a:lnTo>
                  <a:pt x="59038" y="4423"/>
                </a:lnTo>
                <a:close/>
                <a:moveTo>
                  <a:pt x="58925" y="0"/>
                </a:moveTo>
                <a:lnTo>
                  <a:pt x="65485" y="226"/>
                </a:lnTo>
                <a:lnTo>
                  <a:pt x="70461" y="907"/>
                </a:lnTo>
                <a:lnTo>
                  <a:pt x="75212" y="1928"/>
                </a:lnTo>
                <a:lnTo>
                  <a:pt x="80075" y="3402"/>
                </a:lnTo>
                <a:lnTo>
                  <a:pt x="84712" y="5330"/>
                </a:lnTo>
                <a:lnTo>
                  <a:pt x="89236" y="7599"/>
                </a:lnTo>
                <a:lnTo>
                  <a:pt x="93647" y="10207"/>
                </a:lnTo>
                <a:lnTo>
                  <a:pt x="97832" y="13383"/>
                </a:lnTo>
                <a:lnTo>
                  <a:pt x="101790" y="17013"/>
                </a:lnTo>
                <a:lnTo>
                  <a:pt x="106201" y="21663"/>
                </a:lnTo>
                <a:lnTo>
                  <a:pt x="110047" y="26767"/>
                </a:lnTo>
                <a:lnTo>
                  <a:pt x="113213" y="32211"/>
                </a:lnTo>
                <a:lnTo>
                  <a:pt x="115702" y="37882"/>
                </a:lnTo>
                <a:lnTo>
                  <a:pt x="117737" y="43667"/>
                </a:lnTo>
                <a:lnTo>
                  <a:pt x="119095" y="49678"/>
                </a:lnTo>
                <a:lnTo>
                  <a:pt x="119886" y="55803"/>
                </a:lnTo>
                <a:lnTo>
                  <a:pt x="120000" y="61814"/>
                </a:lnTo>
                <a:lnTo>
                  <a:pt x="119434" y="67939"/>
                </a:lnTo>
                <a:lnTo>
                  <a:pt x="118303" y="73837"/>
                </a:lnTo>
                <a:lnTo>
                  <a:pt x="116606" y="79848"/>
                </a:lnTo>
                <a:lnTo>
                  <a:pt x="114344" y="85519"/>
                </a:lnTo>
                <a:lnTo>
                  <a:pt x="112761" y="88582"/>
                </a:lnTo>
                <a:lnTo>
                  <a:pt x="111065" y="91644"/>
                </a:lnTo>
                <a:lnTo>
                  <a:pt x="109142" y="94593"/>
                </a:lnTo>
                <a:lnTo>
                  <a:pt x="107106" y="97315"/>
                </a:lnTo>
                <a:lnTo>
                  <a:pt x="106088" y="98449"/>
                </a:lnTo>
                <a:lnTo>
                  <a:pt x="105070" y="99584"/>
                </a:lnTo>
                <a:lnTo>
                  <a:pt x="104052" y="100718"/>
                </a:lnTo>
                <a:lnTo>
                  <a:pt x="103034" y="101852"/>
                </a:lnTo>
                <a:lnTo>
                  <a:pt x="99641" y="105028"/>
                </a:lnTo>
                <a:lnTo>
                  <a:pt x="96135" y="107977"/>
                </a:lnTo>
                <a:lnTo>
                  <a:pt x="92403" y="110586"/>
                </a:lnTo>
                <a:lnTo>
                  <a:pt x="88557" y="112967"/>
                </a:lnTo>
                <a:lnTo>
                  <a:pt x="84486" y="114782"/>
                </a:lnTo>
                <a:lnTo>
                  <a:pt x="80414" y="116483"/>
                </a:lnTo>
                <a:lnTo>
                  <a:pt x="74081" y="118412"/>
                </a:lnTo>
                <a:lnTo>
                  <a:pt x="67634" y="119659"/>
                </a:lnTo>
                <a:lnTo>
                  <a:pt x="61074" y="120000"/>
                </a:lnTo>
                <a:lnTo>
                  <a:pt x="54514" y="119773"/>
                </a:lnTo>
                <a:lnTo>
                  <a:pt x="49538" y="119092"/>
                </a:lnTo>
                <a:lnTo>
                  <a:pt x="44674" y="118071"/>
                </a:lnTo>
                <a:lnTo>
                  <a:pt x="39924" y="116597"/>
                </a:lnTo>
                <a:lnTo>
                  <a:pt x="35287" y="114669"/>
                </a:lnTo>
                <a:lnTo>
                  <a:pt x="30763" y="112400"/>
                </a:lnTo>
                <a:lnTo>
                  <a:pt x="26352" y="109792"/>
                </a:lnTo>
                <a:lnTo>
                  <a:pt x="22167" y="106729"/>
                </a:lnTo>
                <a:lnTo>
                  <a:pt x="18209" y="103213"/>
                </a:lnTo>
                <a:lnTo>
                  <a:pt x="14024" y="98563"/>
                </a:lnTo>
                <a:lnTo>
                  <a:pt x="10405" y="93799"/>
                </a:lnTo>
                <a:lnTo>
                  <a:pt x="7238" y="88695"/>
                </a:lnTo>
                <a:lnTo>
                  <a:pt x="4750" y="83364"/>
                </a:lnTo>
                <a:lnTo>
                  <a:pt x="2714" y="77920"/>
                </a:lnTo>
                <a:lnTo>
                  <a:pt x="1357" y="72362"/>
                </a:lnTo>
                <a:lnTo>
                  <a:pt x="452" y="66691"/>
                </a:lnTo>
                <a:lnTo>
                  <a:pt x="0" y="60793"/>
                </a:lnTo>
                <a:lnTo>
                  <a:pt x="113" y="55122"/>
                </a:lnTo>
                <a:lnTo>
                  <a:pt x="904" y="49451"/>
                </a:lnTo>
                <a:lnTo>
                  <a:pt x="2148" y="43667"/>
                </a:lnTo>
                <a:lnTo>
                  <a:pt x="4071" y="38109"/>
                </a:lnTo>
                <a:lnTo>
                  <a:pt x="6446" y="32778"/>
                </a:lnTo>
                <a:lnTo>
                  <a:pt x="9387" y="27561"/>
                </a:lnTo>
                <a:lnTo>
                  <a:pt x="12893" y="22684"/>
                </a:lnTo>
                <a:lnTo>
                  <a:pt x="16965" y="18147"/>
                </a:lnTo>
                <a:lnTo>
                  <a:pt x="20358" y="14971"/>
                </a:lnTo>
                <a:lnTo>
                  <a:pt x="23977" y="12022"/>
                </a:lnTo>
                <a:lnTo>
                  <a:pt x="27596" y="9300"/>
                </a:lnTo>
                <a:lnTo>
                  <a:pt x="31555" y="7032"/>
                </a:lnTo>
                <a:lnTo>
                  <a:pt x="35513" y="5217"/>
                </a:lnTo>
                <a:lnTo>
                  <a:pt x="39585" y="3516"/>
                </a:lnTo>
                <a:lnTo>
                  <a:pt x="45918" y="1587"/>
                </a:lnTo>
                <a:lnTo>
                  <a:pt x="52365" y="340"/>
                </a:lnTo>
                <a:lnTo>
                  <a:pt x="58925" y="0"/>
                </a:lnTo>
                <a:close/>
              </a:path>
            </a:pathLst>
          </a:custGeom>
          <a:solidFill>
            <a:srgbClr val="7ABC0C"/>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Calibri"/>
              <a:ea typeface="Calibri"/>
              <a:cs typeface="Calibri"/>
              <a:sym typeface="Calibri"/>
            </a:endParaRPr>
          </a:p>
        </p:txBody>
      </p:sp>
      <p:sp>
        <p:nvSpPr>
          <p:cNvPr id="198" name="Shape 198"/>
          <p:cNvSpPr/>
          <p:nvPr/>
        </p:nvSpPr>
        <p:spPr>
          <a:xfrm>
            <a:off x="2471580" y="3455534"/>
            <a:ext cx="863099" cy="782099"/>
          </a:xfrm>
          <a:custGeom>
            <a:avLst/>
            <a:gdLst/>
            <a:ahLst/>
            <a:cxnLst/>
            <a:rect l="0" t="0" r="0" b="0"/>
            <a:pathLst>
              <a:path w="120000" h="120000" extrusionOk="0">
                <a:moveTo>
                  <a:pt x="87838" y="0"/>
                </a:moveTo>
                <a:lnTo>
                  <a:pt x="90605" y="0"/>
                </a:lnTo>
                <a:lnTo>
                  <a:pt x="93198" y="381"/>
                </a:lnTo>
                <a:lnTo>
                  <a:pt x="95792" y="572"/>
                </a:lnTo>
                <a:lnTo>
                  <a:pt x="100461" y="953"/>
                </a:lnTo>
                <a:lnTo>
                  <a:pt x="105129" y="2098"/>
                </a:lnTo>
                <a:lnTo>
                  <a:pt x="109798" y="3052"/>
                </a:lnTo>
                <a:lnTo>
                  <a:pt x="114466" y="4578"/>
                </a:lnTo>
                <a:lnTo>
                  <a:pt x="120000" y="6486"/>
                </a:lnTo>
                <a:lnTo>
                  <a:pt x="115331" y="4960"/>
                </a:lnTo>
                <a:lnTo>
                  <a:pt x="110489" y="3624"/>
                </a:lnTo>
                <a:lnTo>
                  <a:pt x="105648" y="2861"/>
                </a:lnTo>
                <a:lnTo>
                  <a:pt x="100634" y="2289"/>
                </a:lnTo>
                <a:lnTo>
                  <a:pt x="98040" y="2098"/>
                </a:lnTo>
                <a:lnTo>
                  <a:pt x="95273" y="1717"/>
                </a:lnTo>
                <a:lnTo>
                  <a:pt x="92507" y="1717"/>
                </a:lnTo>
                <a:lnTo>
                  <a:pt x="89567" y="1717"/>
                </a:lnTo>
                <a:lnTo>
                  <a:pt x="84380" y="2289"/>
                </a:lnTo>
                <a:lnTo>
                  <a:pt x="79193" y="2861"/>
                </a:lnTo>
                <a:lnTo>
                  <a:pt x="74005" y="4006"/>
                </a:lnTo>
                <a:lnTo>
                  <a:pt x="68991" y="5151"/>
                </a:lnTo>
                <a:lnTo>
                  <a:pt x="63112" y="7058"/>
                </a:lnTo>
                <a:lnTo>
                  <a:pt x="57406" y="9538"/>
                </a:lnTo>
                <a:lnTo>
                  <a:pt x="52046" y="12209"/>
                </a:lnTo>
                <a:lnTo>
                  <a:pt x="46512" y="15453"/>
                </a:lnTo>
                <a:lnTo>
                  <a:pt x="41152" y="19077"/>
                </a:lnTo>
                <a:lnTo>
                  <a:pt x="36138" y="23084"/>
                </a:lnTo>
                <a:lnTo>
                  <a:pt x="31296" y="27662"/>
                </a:lnTo>
                <a:lnTo>
                  <a:pt x="26628" y="32432"/>
                </a:lnTo>
                <a:lnTo>
                  <a:pt x="21613" y="38728"/>
                </a:lnTo>
                <a:lnTo>
                  <a:pt x="17118" y="45214"/>
                </a:lnTo>
                <a:lnTo>
                  <a:pt x="13314" y="51891"/>
                </a:lnTo>
                <a:lnTo>
                  <a:pt x="9855" y="58950"/>
                </a:lnTo>
                <a:lnTo>
                  <a:pt x="6916" y="66200"/>
                </a:lnTo>
                <a:lnTo>
                  <a:pt x="4668" y="73640"/>
                </a:lnTo>
                <a:lnTo>
                  <a:pt x="2247" y="85087"/>
                </a:lnTo>
                <a:lnTo>
                  <a:pt x="864" y="96724"/>
                </a:lnTo>
                <a:lnTo>
                  <a:pt x="864" y="108362"/>
                </a:lnTo>
                <a:lnTo>
                  <a:pt x="2074" y="120000"/>
                </a:lnTo>
                <a:lnTo>
                  <a:pt x="1556" y="116565"/>
                </a:lnTo>
                <a:lnTo>
                  <a:pt x="1383" y="115230"/>
                </a:lnTo>
                <a:lnTo>
                  <a:pt x="1210" y="113322"/>
                </a:lnTo>
                <a:lnTo>
                  <a:pt x="0" y="102257"/>
                </a:lnTo>
                <a:lnTo>
                  <a:pt x="0" y="91192"/>
                </a:lnTo>
                <a:lnTo>
                  <a:pt x="1383" y="80127"/>
                </a:lnTo>
                <a:lnTo>
                  <a:pt x="3631" y="68871"/>
                </a:lnTo>
                <a:lnTo>
                  <a:pt x="5706" y="62003"/>
                </a:lnTo>
                <a:lnTo>
                  <a:pt x="8472" y="54944"/>
                </a:lnTo>
                <a:lnTo>
                  <a:pt x="11757" y="48267"/>
                </a:lnTo>
                <a:lnTo>
                  <a:pt x="15561" y="41589"/>
                </a:lnTo>
                <a:lnTo>
                  <a:pt x="19884" y="35484"/>
                </a:lnTo>
                <a:lnTo>
                  <a:pt x="24726" y="29570"/>
                </a:lnTo>
                <a:lnTo>
                  <a:pt x="29221" y="24801"/>
                </a:lnTo>
                <a:lnTo>
                  <a:pt x="33717" y="20413"/>
                </a:lnTo>
                <a:lnTo>
                  <a:pt x="38559" y="16406"/>
                </a:lnTo>
                <a:lnTo>
                  <a:pt x="43573" y="13163"/>
                </a:lnTo>
                <a:lnTo>
                  <a:pt x="48933" y="9920"/>
                </a:lnTo>
                <a:lnTo>
                  <a:pt x="54293" y="7249"/>
                </a:lnTo>
                <a:lnTo>
                  <a:pt x="59654" y="4960"/>
                </a:lnTo>
                <a:lnTo>
                  <a:pt x="65360" y="3243"/>
                </a:lnTo>
                <a:lnTo>
                  <a:pt x="70201" y="2098"/>
                </a:lnTo>
                <a:lnTo>
                  <a:pt x="75216" y="953"/>
                </a:lnTo>
                <a:lnTo>
                  <a:pt x="80230" y="381"/>
                </a:lnTo>
                <a:lnTo>
                  <a:pt x="85244" y="0"/>
                </a:lnTo>
                <a:lnTo>
                  <a:pt x="87838" y="0"/>
                </a:lnTo>
                <a:close/>
              </a:path>
            </a:pathLst>
          </a:custGeom>
          <a:solidFill>
            <a:srgbClr val="1B7EA1"/>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Calibri"/>
              <a:ea typeface="Calibri"/>
              <a:cs typeface="Calibri"/>
              <a:sym typeface="Calibri"/>
            </a:endParaRPr>
          </a:p>
        </p:txBody>
      </p:sp>
      <p:sp>
        <p:nvSpPr>
          <p:cNvPr id="199" name="Shape 199"/>
          <p:cNvSpPr/>
          <p:nvPr/>
        </p:nvSpPr>
        <p:spPr>
          <a:xfrm>
            <a:off x="2530027" y="3537609"/>
            <a:ext cx="1215899" cy="1198799"/>
          </a:xfrm>
          <a:custGeom>
            <a:avLst/>
            <a:gdLst/>
            <a:ahLst/>
            <a:cxnLst/>
            <a:rect l="0" t="0" r="0" b="0"/>
            <a:pathLst>
              <a:path w="120000" h="120000" extrusionOk="0">
                <a:moveTo>
                  <a:pt x="76319" y="0"/>
                </a:moveTo>
                <a:lnTo>
                  <a:pt x="80490" y="1618"/>
                </a:lnTo>
                <a:lnTo>
                  <a:pt x="86134" y="3983"/>
                </a:lnTo>
                <a:lnTo>
                  <a:pt x="91533" y="6970"/>
                </a:lnTo>
                <a:lnTo>
                  <a:pt x="96809" y="10705"/>
                </a:lnTo>
                <a:lnTo>
                  <a:pt x="101717" y="15062"/>
                </a:lnTo>
                <a:lnTo>
                  <a:pt x="105889" y="19668"/>
                </a:lnTo>
                <a:lnTo>
                  <a:pt x="109570" y="24522"/>
                </a:lnTo>
                <a:lnTo>
                  <a:pt x="112515" y="29626"/>
                </a:lnTo>
                <a:lnTo>
                  <a:pt x="115214" y="34979"/>
                </a:lnTo>
                <a:lnTo>
                  <a:pt x="117177" y="40580"/>
                </a:lnTo>
                <a:lnTo>
                  <a:pt x="118650" y="46182"/>
                </a:lnTo>
                <a:lnTo>
                  <a:pt x="119509" y="52033"/>
                </a:lnTo>
                <a:lnTo>
                  <a:pt x="120000" y="57883"/>
                </a:lnTo>
                <a:lnTo>
                  <a:pt x="119631" y="63734"/>
                </a:lnTo>
                <a:lnTo>
                  <a:pt x="119018" y="69585"/>
                </a:lnTo>
                <a:lnTo>
                  <a:pt x="117791" y="75311"/>
                </a:lnTo>
                <a:lnTo>
                  <a:pt x="115828" y="81037"/>
                </a:lnTo>
                <a:lnTo>
                  <a:pt x="113496" y="86390"/>
                </a:lnTo>
                <a:lnTo>
                  <a:pt x="110552" y="91742"/>
                </a:lnTo>
                <a:lnTo>
                  <a:pt x="107116" y="96721"/>
                </a:lnTo>
                <a:lnTo>
                  <a:pt x="102944" y="101452"/>
                </a:lnTo>
                <a:lnTo>
                  <a:pt x="99509" y="104688"/>
                </a:lnTo>
                <a:lnTo>
                  <a:pt x="95950" y="107551"/>
                </a:lnTo>
                <a:lnTo>
                  <a:pt x="92269" y="110165"/>
                </a:lnTo>
                <a:lnTo>
                  <a:pt x="86380" y="113651"/>
                </a:lnTo>
                <a:lnTo>
                  <a:pt x="80368" y="116390"/>
                </a:lnTo>
                <a:lnTo>
                  <a:pt x="73865" y="118257"/>
                </a:lnTo>
                <a:lnTo>
                  <a:pt x="67484" y="119377"/>
                </a:lnTo>
                <a:lnTo>
                  <a:pt x="60858" y="120000"/>
                </a:lnTo>
                <a:lnTo>
                  <a:pt x="54233" y="119626"/>
                </a:lnTo>
                <a:lnTo>
                  <a:pt x="49325" y="119004"/>
                </a:lnTo>
                <a:lnTo>
                  <a:pt x="44417" y="118008"/>
                </a:lnTo>
                <a:lnTo>
                  <a:pt x="39631" y="116514"/>
                </a:lnTo>
                <a:lnTo>
                  <a:pt x="34969" y="114522"/>
                </a:lnTo>
                <a:lnTo>
                  <a:pt x="30429" y="112282"/>
                </a:lnTo>
                <a:lnTo>
                  <a:pt x="26012" y="109543"/>
                </a:lnTo>
                <a:lnTo>
                  <a:pt x="21963" y="106307"/>
                </a:lnTo>
                <a:lnTo>
                  <a:pt x="17914" y="102821"/>
                </a:lnTo>
                <a:lnTo>
                  <a:pt x="14601" y="99460"/>
                </a:lnTo>
                <a:lnTo>
                  <a:pt x="11779" y="95850"/>
                </a:lnTo>
                <a:lnTo>
                  <a:pt x="9325" y="92116"/>
                </a:lnTo>
                <a:lnTo>
                  <a:pt x="6993" y="88381"/>
                </a:lnTo>
                <a:lnTo>
                  <a:pt x="5030" y="84398"/>
                </a:lnTo>
                <a:lnTo>
                  <a:pt x="3435" y="80290"/>
                </a:lnTo>
                <a:lnTo>
                  <a:pt x="2085" y="76182"/>
                </a:lnTo>
                <a:lnTo>
                  <a:pt x="981" y="71825"/>
                </a:lnTo>
                <a:lnTo>
                  <a:pt x="0" y="67468"/>
                </a:lnTo>
                <a:lnTo>
                  <a:pt x="1104" y="71576"/>
                </a:lnTo>
                <a:lnTo>
                  <a:pt x="2331" y="75560"/>
                </a:lnTo>
                <a:lnTo>
                  <a:pt x="3926" y="79668"/>
                </a:lnTo>
                <a:lnTo>
                  <a:pt x="5889" y="83402"/>
                </a:lnTo>
                <a:lnTo>
                  <a:pt x="8098" y="87012"/>
                </a:lnTo>
                <a:lnTo>
                  <a:pt x="10552" y="90622"/>
                </a:lnTo>
                <a:lnTo>
                  <a:pt x="13251" y="93983"/>
                </a:lnTo>
                <a:lnTo>
                  <a:pt x="16319" y="97344"/>
                </a:lnTo>
                <a:lnTo>
                  <a:pt x="20122" y="100580"/>
                </a:lnTo>
                <a:lnTo>
                  <a:pt x="24171" y="103692"/>
                </a:lnTo>
                <a:lnTo>
                  <a:pt x="28343" y="106307"/>
                </a:lnTo>
                <a:lnTo>
                  <a:pt x="32760" y="108547"/>
                </a:lnTo>
                <a:lnTo>
                  <a:pt x="37177" y="110414"/>
                </a:lnTo>
                <a:lnTo>
                  <a:pt x="41840" y="111784"/>
                </a:lnTo>
                <a:lnTo>
                  <a:pt x="46503" y="112904"/>
                </a:lnTo>
                <a:lnTo>
                  <a:pt x="51288" y="113402"/>
                </a:lnTo>
                <a:lnTo>
                  <a:pt x="57546" y="113651"/>
                </a:lnTo>
                <a:lnTo>
                  <a:pt x="63926" y="113278"/>
                </a:lnTo>
                <a:lnTo>
                  <a:pt x="70061" y="112033"/>
                </a:lnTo>
                <a:lnTo>
                  <a:pt x="76196" y="110165"/>
                </a:lnTo>
                <a:lnTo>
                  <a:pt x="82085" y="107676"/>
                </a:lnTo>
                <a:lnTo>
                  <a:pt x="87730" y="104439"/>
                </a:lnTo>
                <a:lnTo>
                  <a:pt x="93128" y="100456"/>
                </a:lnTo>
                <a:lnTo>
                  <a:pt x="98036" y="95850"/>
                </a:lnTo>
                <a:lnTo>
                  <a:pt x="101840" y="91493"/>
                </a:lnTo>
                <a:lnTo>
                  <a:pt x="105276" y="86639"/>
                </a:lnTo>
                <a:lnTo>
                  <a:pt x="107975" y="81535"/>
                </a:lnTo>
                <a:lnTo>
                  <a:pt x="110306" y="76307"/>
                </a:lnTo>
                <a:lnTo>
                  <a:pt x="112147" y="70829"/>
                </a:lnTo>
                <a:lnTo>
                  <a:pt x="113374" y="65477"/>
                </a:lnTo>
                <a:lnTo>
                  <a:pt x="114110" y="59751"/>
                </a:lnTo>
                <a:lnTo>
                  <a:pt x="114233" y="54149"/>
                </a:lnTo>
                <a:lnTo>
                  <a:pt x="113987" y="48423"/>
                </a:lnTo>
                <a:lnTo>
                  <a:pt x="113006" y="42946"/>
                </a:lnTo>
                <a:lnTo>
                  <a:pt x="111656" y="37468"/>
                </a:lnTo>
                <a:lnTo>
                  <a:pt x="109693" y="32240"/>
                </a:lnTo>
                <a:lnTo>
                  <a:pt x="107239" y="27012"/>
                </a:lnTo>
                <a:lnTo>
                  <a:pt x="104171" y="22033"/>
                </a:lnTo>
                <a:lnTo>
                  <a:pt x="100736" y="17302"/>
                </a:lnTo>
                <a:lnTo>
                  <a:pt x="96687" y="12946"/>
                </a:lnTo>
                <a:lnTo>
                  <a:pt x="92024" y="8838"/>
                </a:lnTo>
                <a:lnTo>
                  <a:pt x="87116" y="5352"/>
                </a:lnTo>
                <a:lnTo>
                  <a:pt x="81840" y="2365"/>
                </a:lnTo>
                <a:lnTo>
                  <a:pt x="76319" y="0"/>
                </a:lnTo>
                <a:close/>
              </a:path>
            </a:pathLst>
          </a:custGeom>
          <a:solidFill>
            <a:srgbClr val="1B7EA1"/>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Calibri"/>
              <a:ea typeface="Calibri"/>
              <a:cs typeface="Calibri"/>
              <a:sym typeface="Calibri"/>
            </a:endParaRPr>
          </a:p>
        </p:txBody>
      </p:sp>
      <p:sp>
        <p:nvSpPr>
          <p:cNvPr id="200" name="Shape 200"/>
          <p:cNvSpPr/>
          <p:nvPr/>
        </p:nvSpPr>
        <p:spPr>
          <a:xfrm>
            <a:off x="2476555" y="3466725"/>
            <a:ext cx="1317900" cy="1317900"/>
          </a:xfrm>
          <a:custGeom>
            <a:avLst/>
            <a:gdLst/>
            <a:ahLst/>
            <a:cxnLst/>
            <a:rect l="0" t="0" r="0" b="0"/>
            <a:pathLst>
              <a:path w="120000" h="120000" extrusionOk="0">
                <a:moveTo>
                  <a:pt x="60339" y="4415"/>
                </a:moveTo>
                <a:lnTo>
                  <a:pt x="58754" y="4415"/>
                </a:lnTo>
                <a:lnTo>
                  <a:pt x="55358" y="4754"/>
                </a:lnTo>
                <a:lnTo>
                  <a:pt x="51962" y="5094"/>
                </a:lnTo>
                <a:lnTo>
                  <a:pt x="48679" y="5773"/>
                </a:lnTo>
                <a:lnTo>
                  <a:pt x="45169" y="6452"/>
                </a:lnTo>
                <a:lnTo>
                  <a:pt x="41773" y="7471"/>
                </a:lnTo>
                <a:lnTo>
                  <a:pt x="38377" y="8943"/>
                </a:lnTo>
                <a:lnTo>
                  <a:pt x="35094" y="10415"/>
                </a:lnTo>
                <a:lnTo>
                  <a:pt x="31924" y="12226"/>
                </a:lnTo>
                <a:lnTo>
                  <a:pt x="28754" y="14037"/>
                </a:lnTo>
                <a:lnTo>
                  <a:pt x="25698" y="16188"/>
                </a:lnTo>
                <a:lnTo>
                  <a:pt x="22981" y="18792"/>
                </a:lnTo>
                <a:lnTo>
                  <a:pt x="20150" y="21396"/>
                </a:lnTo>
                <a:lnTo>
                  <a:pt x="16415" y="25584"/>
                </a:lnTo>
                <a:lnTo>
                  <a:pt x="13245" y="30113"/>
                </a:lnTo>
                <a:lnTo>
                  <a:pt x="10415" y="34981"/>
                </a:lnTo>
                <a:lnTo>
                  <a:pt x="8264" y="39849"/>
                </a:lnTo>
                <a:lnTo>
                  <a:pt x="6452" y="45056"/>
                </a:lnTo>
                <a:lnTo>
                  <a:pt x="5320" y="50264"/>
                </a:lnTo>
                <a:lnTo>
                  <a:pt x="4754" y="55584"/>
                </a:lnTo>
                <a:lnTo>
                  <a:pt x="4415" y="60905"/>
                </a:lnTo>
                <a:lnTo>
                  <a:pt x="4867" y="66226"/>
                </a:lnTo>
                <a:lnTo>
                  <a:pt x="5773" y="71547"/>
                </a:lnTo>
                <a:lnTo>
                  <a:pt x="7018" y="76754"/>
                </a:lnTo>
                <a:lnTo>
                  <a:pt x="8943" y="81735"/>
                </a:lnTo>
                <a:lnTo>
                  <a:pt x="11320" y="86716"/>
                </a:lnTo>
                <a:lnTo>
                  <a:pt x="14037" y="91358"/>
                </a:lnTo>
                <a:lnTo>
                  <a:pt x="17547" y="95773"/>
                </a:lnTo>
                <a:lnTo>
                  <a:pt x="21396" y="99962"/>
                </a:lnTo>
                <a:lnTo>
                  <a:pt x="25132" y="103132"/>
                </a:lnTo>
                <a:lnTo>
                  <a:pt x="28867" y="106075"/>
                </a:lnTo>
                <a:lnTo>
                  <a:pt x="32943" y="108566"/>
                </a:lnTo>
                <a:lnTo>
                  <a:pt x="37132" y="110603"/>
                </a:lnTo>
                <a:lnTo>
                  <a:pt x="41433" y="112415"/>
                </a:lnTo>
                <a:lnTo>
                  <a:pt x="45849" y="113773"/>
                </a:lnTo>
                <a:lnTo>
                  <a:pt x="50377" y="114679"/>
                </a:lnTo>
                <a:lnTo>
                  <a:pt x="54905" y="115245"/>
                </a:lnTo>
                <a:lnTo>
                  <a:pt x="61018" y="115584"/>
                </a:lnTo>
                <a:lnTo>
                  <a:pt x="67132" y="115018"/>
                </a:lnTo>
                <a:lnTo>
                  <a:pt x="73018" y="114000"/>
                </a:lnTo>
                <a:lnTo>
                  <a:pt x="79018" y="112301"/>
                </a:lnTo>
                <a:lnTo>
                  <a:pt x="84566" y="109811"/>
                </a:lnTo>
                <a:lnTo>
                  <a:pt x="90000" y="106641"/>
                </a:lnTo>
                <a:lnTo>
                  <a:pt x="93396" y="104264"/>
                </a:lnTo>
                <a:lnTo>
                  <a:pt x="96679" y="101660"/>
                </a:lnTo>
                <a:lnTo>
                  <a:pt x="99849" y="98716"/>
                </a:lnTo>
                <a:lnTo>
                  <a:pt x="103698" y="94415"/>
                </a:lnTo>
                <a:lnTo>
                  <a:pt x="106867" y="89886"/>
                </a:lnTo>
                <a:lnTo>
                  <a:pt x="109584" y="85018"/>
                </a:lnTo>
                <a:lnTo>
                  <a:pt x="111735" y="80150"/>
                </a:lnTo>
                <a:lnTo>
                  <a:pt x="113547" y="74943"/>
                </a:lnTo>
                <a:lnTo>
                  <a:pt x="114679" y="69735"/>
                </a:lnTo>
                <a:lnTo>
                  <a:pt x="115245" y="64415"/>
                </a:lnTo>
                <a:lnTo>
                  <a:pt x="115584" y="59094"/>
                </a:lnTo>
                <a:lnTo>
                  <a:pt x="115132" y="53773"/>
                </a:lnTo>
                <a:lnTo>
                  <a:pt x="114339" y="48452"/>
                </a:lnTo>
                <a:lnTo>
                  <a:pt x="112981" y="43358"/>
                </a:lnTo>
                <a:lnTo>
                  <a:pt x="111169" y="38264"/>
                </a:lnTo>
                <a:lnTo>
                  <a:pt x="108679" y="33396"/>
                </a:lnTo>
                <a:lnTo>
                  <a:pt x="105962" y="28754"/>
                </a:lnTo>
                <a:lnTo>
                  <a:pt x="102566" y="24339"/>
                </a:lnTo>
                <a:lnTo>
                  <a:pt x="98716" y="20150"/>
                </a:lnTo>
                <a:lnTo>
                  <a:pt x="95094" y="16867"/>
                </a:lnTo>
                <a:lnTo>
                  <a:pt x="91132" y="13924"/>
                </a:lnTo>
                <a:lnTo>
                  <a:pt x="87056" y="11547"/>
                </a:lnTo>
                <a:lnTo>
                  <a:pt x="82867" y="9396"/>
                </a:lnTo>
                <a:lnTo>
                  <a:pt x="78566" y="7584"/>
                </a:lnTo>
                <a:lnTo>
                  <a:pt x="74150" y="6226"/>
                </a:lnTo>
                <a:lnTo>
                  <a:pt x="69622" y="5320"/>
                </a:lnTo>
                <a:lnTo>
                  <a:pt x="65094" y="4754"/>
                </a:lnTo>
                <a:lnTo>
                  <a:pt x="63509" y="4641"/>
                </a:lnTo>
                <a:lnTo>
                  <a:pt x="61924" y="4415"/>
                </a:lnTo>
                <a:lnTo>
                  <a:pt x="60339" y="4415"/>
                </a:lnTo>
                <a:close/>
                <a:moveTo>
                  <a:pt x="60113" y="0"/>
                </a:moveTo>
                <a:lnTo>
                  <a:pt x="61924" y="0"/>
                </a:lnTo>
                <a:lnTo>
                  <a:pt x="63735" y="226"/>
                </a:lnTo>
                <a:lnTo>
                  <a:pt x="65433" y="339"/>
                </a:lnTo>
                <a:lnTo>
                  <a:pt x="70415" y="905"/>
                </a:lnTo>
                <a:lnTo>
                  <a:pt x="75283" y="2037"/>
                </a:lnTo>
                <a:lnTo>
                  <a:pt x="80150" y="3509"/>
                </a:lnTo>
                <a:lnTo>
                  <a:pt x="84792" y="5320"/>
                </a:lnTo>
                <a:lnTo>
                  <a:pt x="89207" y="7584"/>
                </a:lnTo>
                <a:lnTo>
                  <a:pt x="93622" y="10301"/>
                </a:lnTo>
                <a:lnTo>
                  <a:pt x="97811" y="13471"/>
                </a:lnTo>
                <a:lnTo>
                  <a:pt x="101773" y="16981"/>
                </a:lnTo>
                <a:lnTo>
                  <a:pt x="105962" y="21396"/>
                </a:lnTo>
                <a:lnTo>
                  <a:pt x="109584" y="26264"/>
                </a:lnTo>
                <a:lnTo>
                  <a:pt x="112641" y="31245"/>
                </a:lnTo>
                <a:lnTo>
                  <a:pt x="115132" y="36566"/>
                </a:lnTo>
                <a:lnTo>
                  <a:pt x="117169" y="42000"/>
                </a:lnTo>
                <a:lnTo>
                  <a:pt x="118641" y="47660"/>
                </a:lnTo>
                <a:lnTo>
                  <a:pt x="119547" y="53320"/>
                </a:lnTo>
                <a:lnTo>
                  <a:pt x="120000" y="58981"/>
                </a:lnTo>
                <a:lnTo>
                  <a:pt x="119773" y="64867"/>
                </a:lnTo>
                <a:lnTo>
                  <a:pt x="118981" y="70528"/>
                </a:lnTo>
                <a:lnTo>
                  <a:pt x="117735" y="76188"/>
                </a:lnTo>
                <a:lnTo>
                  <a:pt x="115924" y="81622"/>
                </a:lnTo>
                <a:lnTo>
                  <a:pt x="113547" y="87056"/>
                </a:lnTo>
                <a:lnTo>
                  <a:pt x="110603" y="92264"/>
                </a:lnTo>
                <a:lnTo>
                  <a:pt x="107094" y="97132"/>
                </a:lnTo>
                <a:lnTo>
                  <a:pt x="103018" y="101773"/>
                </a:lnTo>
                <a:lnTo>
                  <a:pt x="99735" y="104943"/>
                </a:lnTo>
                <a:lnTo>
                  <a:pt x="96226" y="107886"/>
                </a:lnTo>
                <a:lnTo>
                  <a:pt x="92377" y="110490"/>
                </a:lnTo>
                <a:lnTo>
                  <a:pt x="88641" y="112754"/>
                </a:lnTo>
                <a:lnTo>
                  <a:pt x="84566" y="114792"/>
                </a:lnTo>
                <a:lnTo>
                  <a:pt x="80490" y="116490"/>
                </a:lnTo>
                <a:lnTo>
                  <a:pt x="74150" y="118301"/>
                </a:lnTo>
                <a:lnTo>
                  <a:pt x="67698" y="119433"/>
                </a:lnTo>
                <a:lnTo>
                  <a:pt x="61132" y="120000"/>
                </a:lnTo>
                <a:lnTo>
                  <a:pt x="54566" y="119773"/>
                </a:lnTo>
                <a:lnTo>
                  <a:pt x="49584" y="119094"/>
                </a:lnTo>
                <a:lnTo>
                  <a:pt x="44830" y="118075"/>
                </a:lnTo>
                <a:lnTo>
                  <a:pt x="40075" y="116603"/>
                </a:lnTo>
                <a:lnTo>
                  <a:pt x="35320" y="114679"/>
                </a:lnTo>
                <a:lnTo>
                  <a:pt x="30792" y="112415"/>
                </a:lnTo>
                <a:lnTo>
                  <a:pt x="26377" y="109698"/>
                </a:lnTo>
                <a:lnTo>
                  <a:pt x="22188" y="106641"/>
                </a:lnTo>
                <a:lnTo>
                  <a:pt x="18226" y="103132"/>
                </a:lnTo>
                <a:lnTo>
                  <a:pt x="14037" y="98603"/>
                </a:lnTo>
                <a:lnTo>
                  <a:pt x="10415" y="93849"/>
                </a:lnTo>
                <a:lnTo>
                  <a:pt x="7358" y="88754"/>
                </a:lnTo>
                <a:lnTo>
                  <a:pt x="4867" y="83547"/>
                </a:lnTo>
                <a:lnTo>
                  <a:pt x="2830" y="78000"/>
                </a:lnTo>
                <a:lnTo>
                  <a:pt x="1358" y="72452"/>
                </a:lnTo>
                <a:lnTo>
                  <a:pt x="452" y="66679"/>
                </a:lnTo>
                <a:lnTo>
                  <a:pt x="0" y="61018"/>
                </a:lnTo>
                <a:lnTo>
                  <a:pt x="339" y="55245"/>
                </a:lnTo>
                <a:lnTo>
                  <a:pt x="1018" y="49471"/>
                </a:lnTo>
                <a:lnTo>
                  <a:pt x="2264" y="43811"/>
                </a:lnTo>
                <a:lnTo>
                  <a:pt x="4075" y="38377"/>
                </a:lnTo>
                <a:lnTo>
                  <a:pt x="6452" y="32943"/>
                </a:lnTo>
                <a:lnTo>
                  <a:pt x="9396" y="27735"/>
                </a:lnTo>
                <a:lnTo>
                  <a:pt x="12905" y="22981"/>
                </a:lnTo>
                <a:lnTo>
                  <a:pt x="16981" y="18226"/>
                </a:lnTo>
                <a:lnTo>
                  <a:pt x="20037" y="15396"/>
                </a:lnTo>
                <a:lnTo>
                  <a:pt x="23207" y="12679"/>
                </a:lnTo>
                <a:lnTo>
                  <a:pt x="26490" y="10301"/>
                </a:lnTo>
                <a:lnTo>
                  <a:pt x="30000" y="8150"/>
                </a:lnTo>
                <a:lnTo>
                  <a:pt x="33622" y="6226"/>
                </a:lnTo>
                <a:lnTo>
                  <a:pt x="37132" y="4641"/>
                </a:lnTo>
                <a:lnTo>
                  <a:pt x="40867" y="3169"/>
                </a:lnTo>
                <a:lnTo>
                  <a:pt x="44716" y="2037"/>
                </a:lnTo>
                <a:lnTo>
                  <a:pt x="48000" y="1358"/>
                </a:lnTo>
                <a:lnTo>
                  <a:pt x="51396" y="679"/>
                </a:lnTo>
                <a:lnTo>
                  <a:pt x="54792" y="339"/>
                </a:lnTo>
                <a:lnTo>
                  <a:pt x="58188" y="0"/>
                </a:lnTo>
                <a:lnTo>
                  <a:pt x="60113" y="0"/>
                </a:lnTo>
                <a:close/>
              </a:path>
            </a:pathLst>
          </a:custGeom>
          <a:solidFill>
            <a:srgbClr val="7ACBE8"/>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Calibri"/>
              <a:ea typeface="Calibri"/>
              <a:cs typeface="Calibri"/>
              <a:sym typeface="Calibri"/>
            </a:endParaRPr>
          </a:p>
        </p:txBody>
      </p:sp>
      <p:sp>
        <p:nvSpPr>
          <p:cNvPr id="201" name="Shape 201"/>
          <p:cNvSpPr/>
          <p:nvPr/>
        </p:nvSpPr>
        <p:spPr>
          <a:xfrm>
            <a:off x="3835383" y="1397432"/>
            <a:ext cx="1114499" cy="1232400"/>
          </a:xfrm>
          <a:custGeom>
            <a:avLst/>
            <a:gdLst/>
            <a:ahLst/>
            <a:cxnLst/>
            <a:rect l="0" t="0" r="0" b="0"/>
            <a:pathLst>
              <a:path w="120000" h="120000" extrusionOk="0">
                <a:moveTo>
                  <a:pt x="52837" y="0"/>
                </a:moveTo>
                <a:lnTo>
                  <a:pt x="59864" y="366"/>
                </a:lnTo>
                <a:lnTo>
                  <a:pt x="65270" y="855"/>
                </a:lnTo>
                <a:lnTo>
                  <a:pt x="70810" y="1955"/>
                </a:lnTo>
                <a:lnTo>
                  <a:pt x="76081" y="3421"/>
                </a:lnTo>
                <a:lnTo>
                  <a:pt x="81216" y="5376"/>
                </a:lnTo>
                <a:lnTo>
                  <a:pt x="86081" y="7576"/>
                </a:lnTo>
                <a:lnTo>
                  <a:pt x="90945" y="10264"/>
                </a:lnTo>
                <a:lnTo>
                  <a:pt x="95540" y="13441"/>
                </a:lnTo>
                <a:lnTo>
                  <a:pt x="99864" y="16863"/>
                </a:lnTo>
                <a:lnTo>
                  <a:pt x="104594" y="21384"/>
                </a:lnTo>
                <a:lnTo>
                  <a:pt x="108513" y="26150"/>
                </a:lnTo>
                <a:lnTo>
                  <a:pt x="112027" y="31160"/>
                </a:lnTo>
                <a:lnTo>
                  <a:pt x="114729" y="36537"/>
                </a:lnTo>
                <a:lnTo>
                  <a:pt x="116891" y="41914"/>
                </a:lnTo>
                <a:lnTo>
                  <a:pt x="118648" y="47535"/>
                </a:lnTo>
                <a:lnTo>
                  <a:pt x="119459" y="53156"/>
                </a:lnTo>
                <a:lnTo>
                  <a:pt x="120000" y="58900"/>
                </a:lnTo>
                <a:lnTo>
                  <a:pt x="119864" y="64643"/>
                </a:lnTo>
                <a:lnTo>
                  <a:pt x="118918" y="70386"/>
                </a:lnTo>
                <a:lnTo>
                  <a:pt x="117567" y="76008"/>
                </a:lnTo>
                <a:lnTo>
                  <a:pt x="115540" y="81629"/>
                </a:lnTo>
                <a:lnTo>
                  <a:pt x="112837" y="86883"/>
                </a:lnTo>
                <a:lnTo>
                  <a:pt x="109729" y="92138"/>
                </a:lnTo>
                <a:lnTo>
                  <a:pt x="105810" y="96904"/>
                </a:lnTo>
                <a:lnTo>
                  <a:pt x="101351" y="101547"/>
                </a:lnTo>
                <a:lnTo>
                  <a:pt x="98108" y="104358"/>
                </a:lnTo>
                <a:lnTo>
                  <a:pt x="94594" y="107046"/>
                </a:lnTo>
                <a:lnTo>
                  <a:pt x="90945" y="109368"/>
                </a:lnTo>
                <a:lnTo>
                  <a:pt x="87162" y="111568"/>
                </a:lnTo>
                <a:lnTo>
                  <a:pt x="83243" y="113523"/>
                </a:lnTo>
                <a:lnTo>
                  <a:pt x="79189" y="115112"/>
                </a:lnTo>
                <a:lnTo>
                  <a:pt x="75135" y="116578"/>
                </a:lnTo>
                <a:lnTo>
                  <a:pt x="71081" y="117678"/>
                </a:lnTo>
                <a:lnTo>
                  <a:pt x="67567" y="118411"/>
                </a:lnTo>
                <a:lnTo>
                  <a:pt x="67297" y="118533"/>
                </a:lnTo>
                <a:lnTo>
                  <a:pt x="67162" y="118533"/>
                </a:lnTo>
                <a:lnTo>
                  <a:pt x="61486" y="120000"/>
                </a:lnTo>
                <a:lnTo>
                  <a:pt x="65405" y="118900"/>
                </a:lnTo>
                <a:lnTo>
                  <a:pt x="69324" y="117433"/>
                </a:lnTo>
                <a:lnTo>
                  <a:pt x="73378" y="115967"/>
                </a:lnTo>
                <a:lnTo>
                  <a:pt x="77027" y="114012"/>
                </a:lnTo>
                <a:lnTo>
                  <a:pt x="80675" y="112057"/>
                </a:lnTo>
                <a:lnTo>
                  <a:pt x="84189" y="109735"/>
                </a:lnTo>
                <a:lnTo>
                  <a:pt x="87567" y="107291"/>
                </a:lnTo>
                <a:lnTo>
                  <a:pt x="90675" y="104358"/>
                </a:lnTo>
                <a:lnTo>
                  <a:pt x="95000" y="99959"/>
                </a:lnTo>
                <a:lnTo>
                  <a:pt x="98648" y="95315"/>
                </a:lnTo>
                <a:lnTo>
                  <a:pt x="101891" y="90305"/>
                </a:lnTo>
                <a:lnTo>
                  <a:pt x="104324" y="85295"/>
                </a:lnTo>
                <a:lnTo>
                  <a:pt x="106216" y="79918"/>
                </a:lnTo>
                <a:lnTo>
                  <a:pt x="107567" y="74663"/>
                </a:lnTo>
                <a:lnTo>
                  <a:pt x="108378" y="69042"/>
                </a:lnTo>
                <a:lnTo>
                  <a:pt x="108513" y="63543"/>
                </a:lnTo>
                <a:lnTo>
                  <a:pt x="108243" y="58044"/>
                </a:lnTo>
                <a:lnTo>
                  <a:pt x="107162" y="52668"/>
                </a:lnTo>
                <a:lnTo>
                  <a:pt x="105675" y="47291"/>
                </a:lnTo>
                <a:lnTo>
                  <a:pt x="103513" y="41914"/>
                </a:lnTo>
                <a:lnTo>
                  <a:pt x="100810" y="36904"/>
                </a:lnTo>
                <a:lnTo>
                  <a:pt x="97567" y="32138"/>
                </a:lnTo>
                <a:lnTo>
                  <a:pt x="93648" y="27494"/>
                </a:lnTo>
                <a:lnTo>
                  <a:pt x="89324" y="23095"/>
                </a:lnTo>
                <a:lnTo>
                  <a:pt x="85135" y="19796"/>
                </a:lnTo>
                <a:lnTo>
                  <a:pt x="80675" y="16863"/>
                </a:lnTo>
                <a:lnTo>
                  <a:pt x="76081" y="14297"/>
                </a:lnTo>
                <a:lnTo>
                  <a:pt x="71216" y="12097"/>
                </a:lnTo>
                <a:lnTo>
                  <a:pt x="66351" y="10264"/>
                </a:lnTo>
                <a:lnTo>
                  <a:pt x="61216" y="8920"/>
                </a:lnTo>
                <a:lnTo>
                  <a:pt x="56081" y="7820"/>
                </a:lnTo>
                <a:lnTo>
                  <a:pt x="50810" y="7087"/>
                </a:lnTo>
                <a:lnTo>
                  <a:pt x="44054" y="6965"/>
                </a:lnTo>
                <a:lnTo>
                  <a:pt x="37162" y="7454"/>
                </a:lnTo>
                <a:lnTo>
                  <a:pt x="30405" y="8553"/>
                </a:lnTo>
                <a:lnTo>
                  <a:pt x="23918" y="10264"/>
                </a:lnTo>
                <a:lnTo>
                  <a:pt x="17432" y="12586"/>
                </a:lnTo>
                <a:lnTo>
                  <a:pt x="11351" y="15763"/>
                </a:lnTo>
                <a:lnTo>
                  <a:pt x="5540" y="19429"/>
                </a:lnTo>
                <a:lnTo>
                  <a:pt x="0" y="23828"/>
                </a:lnTo>
                <a:lnTo>
                  <a:pt x="7027" y="17474"/>
                </a:lnTo>
                <a:lnTo>
                  <a:pt x="10810" y="14419"/>
                </a:lnTo>
                <a:lnTo>
                  <a:pt x="14729" y="11486"/>
                </a:lnTo>
                <a:lnTo>
                  <a:pt x="18783" y="9042"/>
                </a:lnTo>
                <a:lnTo>
                  <a:pt x="25135" y="5865"/>
                </a:lnTo>
                <a:lnTo>
                  <a:pt x="31756" y="3299"/>
                </a:lnTo>
                <a:lnTo>
                  <a:pt x="38783" y="1588"/>
                </a:lnTo>
                <a:lnTo>
                  <a:pt x="45675" y="488"/>
                </a:lnTo>
                <a:lnTo>
                  <a:pt x="52837" y="0"/>
                </a:lnTo>
                <a:close/>
              </a:path>
            </a:pathLst>
          </a:custGeom>
          <a:solidFill>
            <a:srgbClr val="FF9800"/>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Calibri"/>
              <a:ea typeface="Calibri"/>
              <a:cs typeface="Calibri"/>
              <a:sym typeface="Calibri"/>
            </a:endParaRPr>
          </a:p>
        </p:txBody>
      </p:sp>
      <p:sp>
        <p:nvSpPr>
          <p:cNvPr id="202" name="Shape 202"/>
          <p:cNvSpPr/>
          <p:nvPr/>
        </p:nvSpPr>
        <p:spPr>
          <a:xfrm>
            <a:off x="3676597" y="1357360"/>
            <a:ext cx="1313399" cy="1314300"/>
          </a:xfrm>
          <a:custGeom>
            <a:avLst/>
            <a:gdLst/>
            <a:ahLst/>
            <a:cxnLst/>
            <a:rect l="0" t="0" r="0" b="0"/>
            <a:pathLst>
              <a:path w="120000" h="120000" extrusionOk="0">
                <a:moveTo>
                  <a:pt x="58863" y="4427"/>
                </a:moveTo>
                <a:lnTo>
                  <a:pt x="52954" y="4881"/>
                </a:lnTo>
                <a:lnTo>
                  <a:pt x="46818" y="6017"/>
                </a:lnTo>
                <a:lnTo>
                  <a:pt x="41022" y="7606"/>
                </a:lnTo>
                <a:lnTo>
                  <a:pt x="35454" y="9990"/>
                </a:lnTo>
                <a:lnTo>
                  <a:pt x="30000" y="13169"/>
                </a:lnTo>
                <a:lnTo>
                  <a:pt x="26477" y="15553"/>
                </a:lnTo>
                <a:lnTo>
                  <a:pt x="23181" y="18278"/>
                </a:lnTo>
                <a:lnTo>
                  <a:pt x="20000" y="21229"/>
                </a:lnTo>
                <a:lnTo>
                  <a:pt x="16704" y="24862"/>
                </a:lnTo>
                <a:lnTo>
                  <a:pt x="13863" y="28836"/>
                </a:lnTo>
                <a:lnTo>
                  <a:pt x="11363" y="32923"/>
                </a:lnTo>
                <a:lnTo>
                  <a:pt x="9204" y="37123"/>
                </a:lnTo>
                <a:lnTo>
                  <a:pt x="7500" y="41438"/>
                </a:lnTo>
                <a:lnTo>
                  <a:pt x="6250" y="45865"/>
                </a:lnTo>
                <a:lnTo>
                  <a:pt x="5227" y="50406"/>
                </a:lnTo>
                <a:lnTo>
                  <a:pt x="4545" y="54947"/>
                </a:lnTo>
                <a:lnTo>
                  <a:pt x="4431" y="59602"/>
                </a:lnTo>
                <a:lnTo>
                  <a:pt x="4545" y="64257"/>
                </a:lnTo>
                <a:lnTo>
                  <a:pt x="5113" y="68798"/>
                </a:lnTo>
                <a:lnTo>
                  <a:pt x="5909" y="73339"/>
                </a:lnTo>
                <a:lnTo>
                  <a:pt x="6931" y="76631"/>
                </a:lnTo>
                <a:lnTo>
                  <a:pt x="8068" y="79924"/>
                </a:lnTo>
                <a:lnTo>
                  <a:pt x="9431" y="83103"/>
                </a:lnTo>
                <a:lnTo>
                  <a:pt x="10909" y="86281"/>
                </a:lnTo>
                <a:lnTo>
                  <a:pt x="13068" y="89801"/>
                </a:lnTo>
                <a:lnTo>
                  <a:pt x="15454" y="93434"/>
                </a:lnTo>
                <a:lnTo>
                  <a:pt x="18295" y="96726"/>
                </a:lnTo>
                <a:lnTo>
                  <a:pt x="21363" y="99905"/>
                </a:lnTo>
                <a:lnTo>
                  <a:pt x="25000" y="103197"/>
                </a:lnTo>
                <a:lnTo>
                  <a:pt x="28863" y="106035"/>
                </a:lnTo>
                <a:lnTo>
                  <a:pt x="32840" y="108533"/>
                </a:lnTo>
                <a:lnTo>
                  <a:pt x="37045" y="110690"/>
                </a:lnTo>
                <a:lnTo>
                  <a:pt x="41363" y="112393"/>
                </a:lnTo>
                <a:lnTo>
                  <a:pt x="45795" y="113869"/>
                </a:lnTo>
                <a:lnTo>
                  <a:pt x="50454" y="114664"/>
                </a:lnTo>
                <a:lnTo>
                  <a:pt x="55000" y="115345"/>
                </a:lnTo>
                <a:lnTo>
                  <a:pt x="61022" y="115572"/>
                </a:lnTo>
                <a:lnTo>
                  <a:pt x="67045" y="115118"/>
                </a:lnTo>
                <a:lnTo>
                  <a:pt x="73181" y="114096"/>
                </a:lnTo>
                <a:lnTo>
                  <a:pt x="78977" y="112280"/>
                </a:lnTo>
                <a:lnTo>
                  <a:pt x="84545" y="109895"/>
                </a:lnTo>
                <a:lnTo>
                  <a:pt x="90000" y="106830"/>
                </a:lnTo>
                <a:lnTo>
                  <a:pt x="93409" y="104446"/>
                </a:lnTo>
                <a:lnTo>
                  <a:pt x="96704" y="101721"/>
                </a:lnTo>
                <a:lnTo>
                  <a:pt x="99886" y="98770"/>
                </a:lnTo>
                <a:lnTo>
                  <a:pt x="103636" y="94456"/>
                </a:lnTo>
                <a:lnTo>
                  <a:pt x="106931" y="90028"/>
                </a:lnTo>
                <a:lnTo>
                  <a:pt x="109545" y="85146"/>
                </a:lnTo>
                <a:lnTo>
                  <a:pt x="111818" y="80264"/>
                </a:lnTo>
                <a:lnTo>
                  <a:pt x="113522" y="75042"/>
                </a:lnTo>
                <a:lnTo>
                  <a:pt x="114659" y="69820"/>
                </a:lnTo>
                <a:lnTo>
                  <a:pt x="115454" y="64484"/>
                </a:lnTo>
                <a:lnTo>
                  <a:pt x="115568" y="59148"/>
                </a:lnTo>
                <a:lnTo>
                  <a:pt x="115113" y="53812"/>
                </a:lnTo>
                <a:lnTo>
                  <a:pt x="114431" y="48590"/>
                </a:lnTo>
                <a:lnTo>
                  <a:pt x="112954" y="43368"/>
                </a:lnTo>
                <a:lnTo>
                  <a:pt x="111136" y="38372"/>
                </a:lnTo>
                <a:lnTo>
                  <a:pt x="108863" y="33377"/>
                </a:lnTo>
                <a:lnTo>
                  <a:pt x="105909" y="28722"/>
                </a:lnTo>
                <a:lnTo>
                  <a:pt x="102613" y="24295"/>
                </a:lnTo>
                <a:lnTo>
                  <a:pt x="98636" y="20094"/>
                </a:lnTo>
                <a:lnTo>
                  <a:pt x="95000" y="16915"/>
                </a:lnTo>
                <a:lnTo>
                  <a:pt x="91136" y="13964"/>
                </a:lnTo>
                <a:lnTo>
                  <a:pt x="87045" y="11466"/>
                </a:lnTo>
                <a:lnTo>
                  <a:pt x="82954" y="9422"/>
                </a:lnTo>
                <a:lnTo>
                  <a:pt x="78636" y="7606"/>
                </a:lnTo>
                <a:lnTo>
                  <a:pt x="74204" y="6244"/>
                </a:lnTo>
                <a:lnTo>
                  <a:pt x="69545" y="5222"/>
                </a:lnTo>
                <a:lnTo>
                  <a:pt x="65000" y="4768"/>
                </a:lnTo>
                <a:lnTo>
                  <a:pt x="58863" y="4427"/>
                </a:lnTo>
                <a:close/>
                <a:moveTo>
                  <a:pt x="58863" y="0"/>
                </a:moveTo>
                <a:lnTo>
                  <a:pt x="65340" y="227"/>
                </a:lnTo>
                <a:lnTo>
                  <a:pt x="70340" y="908"/>
                </a:lnTo>
                <a:lnTo>
                  <a:pt x="75340" y="1929"/>
                </a:lnTo>
                <a:lnTo>
                  <a:pt x="80000" y="3405"/>
                </a:lnTo>
                <a:lnTo>
                  <a:pt x="84659" y="5335"/>
                </a:lnTo>
                <a:lnTo>
                  <a:pt x="89204" y="7606"/>
                </a:lnTo>
                <a:lnTo>
                  <a:pt x="93522" y="10331"/>
                </a:lnTo>
                <a:lnTo>
                  <a:pt x="97727" y="13509"/>
                </a:lnTo>
                <a:lnTo>
                  <a:pt x="101818" y="16915"/>
                </a:lnTo>
                <a:lnTo>
                  <a:pt x="105909" y="21456"/>
                </a:lnTo>
                <a:lnTo>
                  <a:pt x="109545" y="26338"/>
                </a:lnTo>
                <a:lnTo>
                  <a:pt x="112613" y="31333"/>
                </a:lnTo>
                <a:lnTo>
                  <a:pt x="115340" y="36556"/>
                </a:lnTo>
                <a:lnTo>
                  <a:pt x="117159" y="42005"/>
                </a:lnTo>
                <a:lnTo>
                  <a:pt x="118750" y="47682"/>
                </a:lnTo>
                <a:lnTo>
                  <a:pt x="119659" y="53358"/>
                </a:lnTo>
                <a:lnTo>
                  <a:pt x="120000" y="59148"/>
                </a:lnTo>
                <a:lnTo>
                  <a:pt x="119772" y="64824"/>
                </a:lnTo>
                <a:lnTo>
                  <a:pt x="119090" y="70614"/>
                </a:lnTo>
                <a:lnTo>
                  <a:pt x="117840" y="76291"/>
                </a:lnTo>
                <a:lnTo>
                  <a:pt x="115909" y="81740"/>
                </a:lnTo>
                <a:lnTo>
                  <a:pt x="113522" y="87190"/>
                </a:lnTo>
                <a:lnTo>
                  <a:pt x="110568" y="92298"/>
                </a:lnTo>
                <a:lnTo>
                  <a:pt x="107159" y="97180"/>
                </a:lnTo>
                <a:lnTo>
                  <a:pt x="103068" y="101721"/>
                </a:lnTo>
                <a:lnTo>
                  <a:pt x="99772" y="105127"/>
                </a:lnTo>
                <a:lnTo>
                  <a:pt x="96136" y="107965"/>
                </a:lnTo>
                <a:lnTo>
                  <a:pt x="92386" y="110577"/>
                </a:lnTo>
                <a:lnTo>
                  <a:pt x="88636" y="112847"/>
                </a:lnTo>
                <a:lnTo>
                  <a:pt x="84545" y="114891"/>
                </a:lnTo>
                <a:lnTo>
                  <a:pt x="80454" y="116480"/>
                </a:lnTo>
                <a:lnTo>
                  <a:pt x="74204" y="118410"/>
                </a:lnTo>
                <a:lnTo>
                  <a:pt x="67727" y="119545"/>
                </a:lnTo>
                <a:lnTo>
                  <a:pt x="61022" y="120000"/>
                </a:lnTo>
                <a:lnTo>
                  <a:pt x="54431" y="119772"/>
                </a:lnTo>
                <a:lnTo>
                  <a:pt x="49659" y="119205"/>
                </a:lnTo>
                <a:lnTo>
                  <a:pt x="44659" y="118070"/>
                </a:lnTo>
                <a:lnTo>
                  <a:pt x="39886" y="116594"/>
                </a:lnTo>
                <a:lnTo>
                  <a:pt x="35340" y="114664"/>
                </a:lnTo>
                <a:lnTo>
                  <a:pt x="30681" y="112393"/>
                </a:lnTo>
                <a:lnTo>
                  <a:pt x="26250" y="109782"/>
                </a:lnTo>
                <a:lnTo>
                  <a:pt x="22045" y="106603"/>
                </a:lnTo>
                <a:lnTo>
                  <a:pt x="18181" y="103197"/>
                </a:lnTo>
                <a:lnTo>
                  <a:pt x="14886" y="99451"/>
                </a:lnTo>
                <a:lnTo>
                  <a:pt x="11818" y="95818"/>
                </a:lnTo>
                <a:lnTo>
                  <a:pt x="9090" y="91844"/>
                </a:lnTo>
                <a:lnTo>
                  <a:pt x="6704" y="87644"/>
                </a:lnTo>
                <a:lnTo>
                  <a:pt x="5227" y="84692"/>
                </a:lnTo>
                <a:lnTo>
                  <a:pt x="3863" y="81400"/>
                </a:lnTo>
                <a:lnTo>
                  <a:pt x="2727" y="78221"/>
                </a:lnTo>
                <a:lnTo>
                  <a:pt x="1704" y="74929"/>
                </a:lnTo>
                <a:lnTo>
                  <a:pt x="795" y="69933"/>
                </a:lnTo>
                <a:lnTo>
                  <a:pt x="113" y="64824"/>
                </a:lnTo>
                <a:lnTo>
                  <a:pt x="0" y="59943"/>
                </a:lnTo>
                <a:lnTo>
                  <a:pt x="113" y="54834"/>
                </a:lnTo>
                <a:lnTo>
                  <a:pt x="795" y="49839"/>
                </a:lnTo>
                <a:lnTo>
                  <a:pt x="1704" y="44957"/>
                </a:lnTo>
                <a:lnTo>
                  <a:pt x="3295" y="40075"/>
                </a:lnTo>
                <a:lnTo>
                  <a:pt x="5227" y="35421"/>
                </a:lnTo>
                <a:lnTo>
                  <a:pt x="7500" y="30879"/>
                </a:lnTo>
                <a:lnTo>
                  <a:pt x="10113" y="26452"/>
                </a:lnTo>
                <a:lnTo>
                  <a:pt x="13295" y="22138"/>
                </a:lnTo>
                <a:lnTo>
                  <a:pt x="16818" y="18164"/>
                </a:lnTo>
                <a:lnTo>
                  <a:pt x="20227" y="14985"/>
                </a:lnTo>
                <a:lnTo>
                  <a:pt x="23863" y="12034"/>
                </a:lnTo>
                <a:lnTo>
                  <a:pt x="27500" y="9422"/>
                </a:lnTo>
                <a:lnTo>
                  <a:pt x="31363" y="7152"/>
                </a:lnTo>
                <a:lnTo>
                  <a:pt x="35454" y="5222"/>
                </a:lnTo>
                <a:lnTo>
                  <a:pt x="39431" y="3519"/>
                </a:lnTo>
                <a:lnTo>
                  <a:pt x="45795" y="1702"/>
                </a:lnTo>
                <a:lnTo>
                  <a:pt x="52272" y="454"/>
                </a:lnTo>
                <a:lnTo>
                  <a:pt x="58863" y="0"/>
                </a:lnTo>
                <a:close/>
              </a:path>
            </a:pathLst>
          </a:custGeom>
          <a:solidFill>
            <a:srgbClr val="FFC107"/>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Calibri"/>
              <a:ea typeface="Calibri"/>
              <a:cs typeface="Calibri"/>
              <a:sym typeface="Calibri"/>
            </a:endParaRPr>
          </a:p>
        </p:txBody>
      </p:sp>
      <p:sp>
        <p:nvSpPr>
          <p:cNvPr id="203" name="Shape 203"/>
          <p:cNvSpPr/>
          <p:nvPr/>
        </p:nvSpPr>
        <p:spPr>
          <a:xfrm>
            <a:off x="3638046" y="1551222"/>
            <a:ext cx="854700" cy="1136400"/>
          </a:xfrm>
          <a:custGeom>
            <a:avLst/>
            <a:gdLst/>
            <a:ahLst/>
            <a:cxnLst/>
            <a:rect l="0" t="0" r="0" b="0"/>
            <a:pathLst>
              <a:path w="120000" h="120000" extrusionOk="0">
                <a:moveTo>
                  <a:pt x="33133" y="0"/>
                </a:moveTo>
                <a:lnTo>
                  <a:pt x="27811" y="4595"/>
                </a:lnTo>
                <a:lnTo>
                  <a:pt x="23004" y="9584"/>
                </a:lnTo>
                <a:lnTo>
                  <a:pt x="19055" y="14704"/>
                </a:lnTo>
                <a:lnTo>
                  <a:pt x="15622" y="19956"/>
                </a:lnTo>
                <a:lnTo>
                  <a:pt x="12703" y="25339"/>
                </a:lnTo>
                <a:lnTo>
                  <a:pt x="10300" y="30984"/>
                </a:lnTo>
                <a:lnTo>
                  <a:pt x="8927" y="36630"/>
                </a:lnTo>
                <a:lnTo>
                  <a:pt x="7896" y="42407"/>
                </a:lnTo>
                <a:lnTo>
                  <a:pt x="7725" y="48315"/>
                </a:lnTo>
                <a:lnTo>
                  <a:pt x="7896" y="53960"/>
                </a:lnTo>
                <a:lnTo>
                  <a:pt x="8927" y="59868"/>
                </a:lnTo>
                <a:lnTo>
                  <a:pt x="10300" y="65645"/>
                </a:lnTo>
                <a:lnTo>
                  <a:pt x="11845" y="69452"/>
                </a:lnTo>
                <a:lnTo>
                  <a:pt x="13562" y="73129"/>
                </a:lnTo>
                <a:lnTo>
                  <a:pt x="15622" y="76936"/>
                </a:lnTo>
                <a:lnTo>
                  <a:pt x="17854" y="80350"/>
                </a:lnTo>
                <a:lnTo>
                  <a:pt x="21459" y="85207"/>
                </a:lnTo>
                <a:lnTo>
                  <a:pt x="25579" y="89803"/>
                </a:lnTo>
                <a:lnTo>
                  <a:pt x="30214" y="94004"/>
                </a:lnTo>
                <a:lnTo>
                  <a:pt x="35193" y="98336"/>
                </a:lnTo>
                <a:lnTo>
                  <a:pt x="41030" y="102275"/>
                </a:lnTo>
                <a:lnTo>
                  <a:pt x="47381" y="105951"/>
                </a:lnTo>
                <a:lnTo>
                  <a:pt x="54077" y="108971"/>
                </a:lnTo>
                <a:lnTo>
                  <a:pt x="61115" y="111597"/>
                </a:lnTo>
                <a:lnTo>
                  <a:pt x="67982" y="113829"/>
                </a:lnTo>
                <a:lnTo>
                  <a:pt x="75193" y="115536"/>
                </a:lnTo>
                <a:lnTo>
                  <a:pt x="82746" y="116849"/>
                </a:lnTo>
                <a:lnTo>
                  <a:pt x="89957" y="117505"/>
                </a:lnTo>
                <a:lnTo>
                  <a:pt x="97510" y="117768"/>
                </a:lnTo>
                <a:lnTo>
                  <a:pt x="104892" y="117636"/>
                </a:lnTo>
                <a:lnTo>
                  <a:pt x="112446" y="116980"/>
                </a:lnTo>
                <a:lnTo>
                  <a:pt x="119999" y="115929"/>
                </a:lnTo>
                <a:lnTo>
                  <a:pt x="107811" y="118161"/>
                </a:lnTo>
                <a:lnTo>
                  <a:pt x="100772" y="119080"/>
                </a:lnTo>
                <a:lnTo>
                  <a:pt x="93733" y="119737"/>
                </a:lnTo>
                <a:lnTo>
                  <a:pt x="86351" y="120000"/>
                </a:lnTo>
                <a:lnTo>
                  <a:pt x="79313" y="119737"/>
                </a:lnTo>
                <a:lnTo>
                  <a:pt x="72103" y="118949"/>
                </a:lnTo>
                <a:lnTo>
                  <a:pt x="65064" y="117768"/>
                </a:lnTo>
                <a:lnTo>
                  <a:pt x="58197" y="116192"/>
                </a:lnTo>
                <a:lnTo>
                  <a:pt x="51330" y="113960"/>
                </a:lnTo>
                <a:lnTo>
                  <a:pt x="44806" y="111466"/>
                </a:lnTo>
                <a:lnTo>
                  <a:pt x="38454" y="108577"/>
                </a:lnTo>
                <a:lnTo>
                  <a:pt x="32274" y="105032"/>
                </a:lnTo>
                <a:lnTo>
                  <a:pt x="26437" y="101225"/>
                </a:lnTo>
                <a:lnTo>
                  <a:pt x="21630" y="97286"/>
                </a:lnTo>
                <a:lnTo>
                  <a:pt x="17339" y="93085"/>
                </a:lnTo>
                <a:lnTo>
                  <a:pt x="13218" y="88621"/>
                </a:lnTo>
                <a:lnTo>
                  <a:pt x="9957" y="84026"/>
                </a:lnTo>
                <a:lnTo>
                  <a:pt x="7725" y="80612"/>
                </a:lnTo>
                <a:lnTo>
                  <a:pt x="5836" y="77067"/>
                </a:lnTo>
                <a:lnTo>
                  <a:pt x="4120" y="73522"/>
                </a:lnTo>
                <a:lnTo>
                  <a:pt x="2746" y="69846"/>
                </a:lnTo>
                <a:lnTo>
                  <a:pt x="1373" y="64332"/>
                </a:lnTo>
                <a:lnTo>
                  <a:pt x="343" y="58687"/>
                </a:lnTo>
                <a:lnTo>
                  <a:pt x="0" y="53304"/>
                </a:lnTo>
                <a:lnTo>
                  <a:pt x="343" y="47658"/>
                </a:lnTo>
                <a:lnTo>
                  <a:pt x="1373" y="42144"/>
                </a:lnTo>
                <a:lnTo>
                  <a:pt x="2918" y="36630"/>
                </a:lnTo>
                <a:lnTo>
                  <a:pt x="4978" y="31247"/>
                </a:lnTo>
                <a:lnTo>
                  <a:pt x="7725" y="25995"/>
                </a:lnTo>
                <a:lnTo>
                  <a:pt x="10987" y="20875"/>
                </a:lnTo>
                <a:lnTo>
                  <a:pt x="14935" y="16017"/>
                </a:lnTo>
                <a:lnTo>
                  <a:pt x="19399" y="11291"/>
                </a:lnTo>
                <a:lnTo>
                  <a:pt x="24549" y="6958"/>
                </a:lnTo>
                <a:lnTo>
                  <a:pt x="33133" y="0"/>
                </a:lnTo>
                <a:close/>
              </a:path>
            </a:pathLst>
          </a:custGeom>
          <a:solidFill>
            <a:srgbClr val="FF9800"/>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Calibri"/>
              <a:ea typeface="Calibri"/>
              <a:cs typeface="Calibri"/>
              <a:sym typeface="Calibri"/>
            </a:endParaRPr>
          </a:p>
        </p:txBody>
      </p:sp>
      <p:sp>
        <p:nvSpPr>
          <p:cNvPr id="204" name="Shape 204"/>
          <p:cNvSpPr/>
          <p:nvPr/>
        </p:nvSpPr>
        <p:spPr>
          <a:xfrm>
            <a:off x="3503741" y="2308966"/>
            <a:ext cx="246299" cy="103499"/>
          </a:xfrm>
          <a:custGeom>
            <a:avLst/>
            <a:gdLst/>
            <a:ahLst/>
            <a:cxnLst/>
            <a:rect l="0" t="0" r="0" b="0"/>
            <a:pathLst>
              <a:path w="120000" h="120000" extrusionOk="0">
                <a:moveTo>
                  <a:pt x="119999" y="0"/>
                </a:moveTo>
                <a:lnTo>
                  <a:pt x="92121" y="40481"/>
                </a:lnTo>
                <a:lnTo>
                  <a:pt x="0" y="119999"/>
                </a:lnTo>
                <a:lnTo>
                  <a:pt x="24242" y="82409"/>
                </a:lnTo>
                <a:lnTo>
                  <a:pt x="119999" y="0"/>
                </a:lnTo>
                <a:close/>
              </a:path>
            </a:pathLst>
          </a:custGeom>
          <a:solidFill>
            <a:srgbClr val="3F3F3F"/>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Calibri"/>
              <a:ea typeface="Calibri"/>
              <a:cs typeface="Calibri"/>
              <a:sym typeface="Calibri"/>
            </a:endParaRPr>
          </a:p>
        </p:txBody>
      </p:sp>
      <p:sp>
        <p:nvSpPr>
          <p:cNvPr id="205" name="Shape 205"/>
          <p:cNvSpPr/>
          <p:nvPr/>
        </p:nvSpPr>
        <p:spPr>
          <a:xfrm>
            <a:off x="3488818" y="2169687"/>
            <a:ext cx="260999" cy="210000"/>
          </a:xfrm>
          <a:custGeom>
            <a:avLst/>
            <a:gdLst/>
            <a:ahLst/>
            <a:cxnLst/>
            <a:rect l="0" t="0" r="0" b="0"/>
            <a:pathLst>
              <a:path w="120000" h="120000" extrusionOk="0">
                <a:moveTo>
                  <a:pt x="94857" y="0"/>
                </a:moveTo>
                <a:lnTo>
                  <a:pt x="100000" y="20591"/>
                </a:lnTo>
                <a:lnTo>
                  <a:pt x="105714" y="40473"/>
                </a:lnTo>
                <a:lnTo>
                  <a:pt x="112571" y="61065"/>
                </a:lnTo>
                <a:lnTo>
                  <a:pt x="120000" y="79526"/>
                </a:lnTo>
                <a:lnTo>
                  <a:pt x="29714" y="120000"/>
                </a:lnTo>
                <a:lnTo>
                  <a:pt x="24000" y="99408"/>
                </a:lnTo>
                <a:lnTo>
                  <a:pt x="17142" y="79526"/>
                </a:lnTo>
                <a:lnTo>
                  <a:pt x="9142" y="61065"/>
                </a:lnTo>
                <a:lnTo>
                  <a:pt x="0" y="41893"/>
                </a:lnTo>
                <a:lnTo>
                  <a:pt x="94857" y="0"/>
                </a:lnTo>
                <a:close/>
              </a:path>
            </a:pathLst>
          </a:custGeom>
          <a:solidFill>
            <a:srgbClr val="595959"/>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Calibri"/>
              <a:ea typeface="Calibri"/>
              <a:cs typeface="Calibri"/>
              <a:sym typeface="Calibri"/>
            </a:endParaRPr>
          </a:p>
        </p:txBody>
      </p:sp>
      <p:sp>
        <p:nvSpPr>
          <p:cNvPr id="206" name="Shape 206"/>
          <p:cNvSpPr/>
          <p:nvPr/>
        </p:nvSpPr>
        <p:spPr>
          <a:xfrm>
            <a:off x="2914290" y="3249102"/>
            <a:ext cx="53699" cy="239699"/>
          </a:xfrm>
          <a:custGeom>
            <a:avLst/>
            <a:gdLst/>
            <a:ahLst/>
            <a:cxnLst/>
            <a:rect l="0" t="0" r="0" b="0"/>
            <a:pathLst>
              <a:path w="120000" h="120000" extrusionOk="0">
                <a:moveTo>
                  <a:pt x="0" y="0"/>
                </a:moveTo>
                <a:lnTo>
                  <a:pt x="58604" y="1243"/>
                </a:lnTo>
                <a:lnTo>
                  <a:pt x="120000" y="120000"/>
                </a:lnTo>
                <a:lnTo>
                  <a:pt x="61395" y="113782"/>
                </a:lnTo>
                <a:lnTo>
                  <a:pt x="0" y="0"/>
                </a:lnTo>
                <a:close/>
              </a:path>
            </a:pathLst>
          </a:custGeom>
          <a:solidFill>
            <a:srgbClr val="3F3F3F"/>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Calibri"/>
              <a:ea typeface="Calibri"/>
              <a:cs typeface="Calibri"/>
              <a:sym typeface="Calibri"/>
            </a:endParaRPr>
          </a:p>
        </p:txBody>
      </p:sp>
      <p:sp>
        <p:nvSpPr>
          <p:cNvPr id="207" name="Shape 207"/>
          <p:cNvSpPr/>
          <p:nvPr/>
        </p:nvSpPr>
        <p:spPr>
          <a:xfrm>
            <a:off x="2940405" y="3232935"/>
            <a:ext cx="175499" cy="256200"/>
          </a:xfrm>
          <a:custGeom>
            <a:avLst/>
            <a:gdLst/>
            <a:ahLst/>
            <a:cxnLst/>
            <a:rect l="0" t="0" r="0" b="0"/>
            <a:pathLst>
              <a:path w="120000" h="120000" extrusionOk="0">
                <a:moveTo>
                  <a:pt x="102127" y="0"/>
                </a:moveTo>
                <a:lnTo>
                  <a:pt x="120000" y="109514"/>
                </a:lnTo>
                <a:lnTo>
                  <a:pt x="94468" y="111262"/>
                </a:lnTo>
                <a:lnTo>
                  <a:pt x="68936" y="113009"/>
                </a:lnTo>
                <a:lnTo>
                  <a:pt x="43404" y="116504"/>
                </a:lnTo>
                <a:lnTo>
                  <a:pt x="18723" y="120000"/>
                </a:lnTo>
                <a:lnTo>
                  <a:pt x="0" y="8737"/>
                </a:lnTo>
                <a:lnTo>
                  <a:pt x="25531" y="8155"/>
                </a:lnTo>
                <a:lnTo>
                  <a:pt x="51914" y="6407"/>
                </a:lnTo>
                <a:lnTo>
                  <a:pt x="76595" y="3495"/>
                </a:lnTo>
                <a:lnTo>
                  <a:pt x="102127" y="0"/>
                </a:lnTo>
                <a:close/>
              </a:path>
            </a:pathLst>
          </a:custGeom>
          <a:solidFill>
            <a:srgbClr val="595959"/>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Calibri"/>
              <a:ea typeface="Calibri"/>
              <a:cs typeface="Calibri"/>
              <a:sym typeface="Calibri"/>
            </a:endParaRPr>
          </a:p>
        </p:txBody>
      </p:sp>
      <p:sp>
        <p:nvSpPr>
          <p:cNvPr id="208" name="Shape 208"/>
          <p:cNvSpPr/>
          <p:nvPr/>
        </p:nvSpPr>
        <p:spPr>
          <a:xfrm>
            <a:off x="2069908" y="2257979"/>
            <a:ext cx="236099" cy="160500"/>
          </a:xfrm>
          <a:custGeom>
            <a:avLst/>
            <a:gdLst/>
            <a:ahLst/>
            <a:cxnLst/>
            <a:rect l="0" t="0" r="0" b="0"/>
            <a:pathLst>
              <a:path w="120000" h="120000" extrusionOk="0">
                <a:moveTo>
                  <a:pt x="0" y="0"/>
                </a:moveTo>
                <a:lnTo>
                  <a:pt x="120000" y="95813"/>
                </a:lnTo>
                <a:lnTo>
                  <a:pt x="120000" y="120000"/>
                </a:lnTo>
                <a:lnTo>
                  <a:pt x="5052" y="26976"/>
                </a:lnTo>
                <a:lnTo>
                  <a:pt x="0" y="0"/>
                </a:lnTo>
                <a:close/>
              </a:path>
            </a:pathLst>
          </a:custGeom>
          <a:solidFill>
            <a:srgbClr val="3F3F3F"/>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Calibri"/>
              <a:ea typeface="Calibri"/>
              <a:cs typeface="Calibri"/>
              <a:sym typeface="Calibri"/>
            </a:endParaRPr>
          </a:p>
        </p:txBody>
      </p:sp>
      <p:sp>
        <p:nvSpPr>
          <p:cNvPr id="209" name="Shape 209"/>
          <p:cNvSpPr/>
          <p:nvPr/>
        </p:nvSpPr>
        <p:spPr>
          <a:xfrm>
            <a:off x="2069908" y="2128649"/>
            <a:ext cx="299699" cy="257099"/>
          </a:xfrm>
          <a:custGeom>
            <a:avLst/>
            <a:gdLst/>
            <a:ahLst/>
            <a:cxnLst/>
            <a:rect l="0" t="0" r="0" b="0"/>
            <a:pathLst>
              <a:path w="120000" h="120000" extrusionOk="0">
                <a:moveTo>
                  <a:pt x="31867" y="0"/>
                </a:moveTo>
                <a:lnTo>
                  <a:pt x="120000" y="56231"/>
                </a:lnTo>
                <a:lnTo>
                  <a:pt x="112531" y="71304"/>
                </a:lnTo>
                <a:lnTo>
                  <a:pt x="105560" y="87536"/>
                </a:lnTo>
                <a:lnTo>
                  <a:pt x="100082" y="103768"/>
                </a:lnTo>
                <a:lnTo>
                  <a:pt x="94605" y="120000"/>
                </a:lnTo>
                <a:lnTo>
                  <a:pt x="0" y="60289"/>
                </a:lnTo>
                <a:lnTo>
                  <a:pt x="8962" y="46376"/>
                </a:lnTo>
                <a:lnTo>
                  <a:pt x="17427" y="31304"/>
                </a:lnTo>
                <a:lnTo>
                  <a:pt x="24896" y="15652"/>
                </a:lnTo>
                <a:lnTo>
                  <a:pt x="31867" y="0"/>
                </a:lnTo>
                <a:close/>
              </a:path>
            </a:pathLst>
          </a:custGeom>
          <a:solidFill>
            <a:srgbClr val="595959"/>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Calibri"/>
              <a:ea typeface="Calibri"/>
              <a:cs typeface="Calibri"/>
              <a:sym typeface="Calibri"/>
            </a:endParaRPr>
          </a:p>
        </p:txBody>
      </p:sp>
      <p:sp>
        <p:nvSpPr>
          <p:cNvPr id="210" name="Shape 210"/>
          <p:cNvSpPr/>
          <p:nvPr/>
        </p:nvSpPr>
        <p:spPr>
          <a:xfrm>
            <a:off x="2321108" y="1984395"/>
            <a:ext cx="1219799" cy="1218599"/>
          </a:xfrm>
          <a:custGeom>
            <a:avLst/>
            <a:gdLst/>
            <a:ahLst/>
            <a:cxnLst/>
            <a:rect l="0" t="0" r="0" b="0"/>
            <a:pathLst>
              <a:path w="120000" h="120000" extrusionOk="0">
                <a:moveTo>
                  <a:pt x="58960" y="0"/>
                </a:moveTo>
                <a:lnTo>
                  <a:pt x="65565" y="244"/>
                </a:lnTo>
                <a:lnTo>
                  <a:pt x="70458" y="857"/>
                </a:lnTo>
                <a:lnTo>
                  <a:pt x="75351" y="1959"/>
                </a:lnTo>
                <a:lnTo>
                  <a:pt x="80122" y="3428"/>
                </a:lnTo>
                <a:lnTo>
                  <a:pt x="84770" y="5387"/>
                </a:lnTo>
                <a:lnTo>
                  <a:pt x="89296" y="7469"/>
                </a:lnTo>
                <a:lnTo>
                  <a:pt x="93700" y="10285"/>
                </a:lnTo>
                <a:lnTo>
                  <a:pt x="97859" y="13346"/>
                </a:lnTo>
                <a:lnTo>
                  <a:pt x="101896" y="17020"/>
                </a:lnTo>
                <a:lnTo>
                  <a:pt x="104831" y="20081"/>
                </a:lnTo>
                <a:lnTo>
                  <a:pt x="107645" y="23510"/>
                </a:lnTo>
                <a:lnTo>
                  <a:pt x="110214" y="26938"/>
                </a:lnTo>
                <a:lnTo>
                  <a:pt x="112415" y="30612"/>
                </a:lnTo>
                <a:lnTo>
                  <a:pt x="113639" y="33061"/>
                </a:lnTo>
                <a:lnTo>
                  <a:pt x="114862" y="35510"/>
                </a:lnTo>
                <a:lnTo>
                  <a:pt x="115840" y="38081"/>
                </a:lnTo>
                <a:lnTo>
                  <a:pt x="116819" y="40653"/>
                </a:lnTo>
                <a:lnTo>
                  <a:pt x="118287" y="45795"/>
                </a:lnTo>
                <a:lnTo>
                  <a:pt x="119388" y="51183"/>
                </a:lnTo>
                <a:lnTo>
                  <a:pt x="119877" y="56448"/>
                </a:lnTo>
                <a:lnTo>
                  <a:pt x="120000" y="61959"/>
                </a:lnTo>
                <a:lnTo>
                  <a:pt x="119633" y="67346"/>
                </a:lnTo>
                <a:lnTo>
                  <a:pt x="118654" y="72612"/>
                </a:lnTo>
                <a:lnTo>
                  <a:pt x="117308" y="78000"/>
                </a:lnTo>
                <a:lnTo>
                  <a:pt x="115351" y="83020"/>
                </a:lnTo>
                <a:lnTo>
                  <a:pt x="113027" y="88163"/>
                </a:lnTo>
                <a:lnTo>
                  <a:pt x="110214" y="92938"/>
                </a:lnTo>
                <a:lnTo>
                  <a:pt x="106911" y="97469"/>
                </a:lnTo>
                <a:lnTo>
                  <a:pt x="103119" y="101755"/>
                </a:lnTo>
                <a:lnTo>
                  <a:pt x="98837" y="105795"/>
                </a:lnTo>
                <a:lnTo>
                  <a:pt x="94311" y="109346"/>
                </a:lnTo>
                <a:lnTo>
                  <a:pt x="89541" y="112285"/>
                </a:lnTo>
                <a:lnTo>
                  <a:pt x="84525" y="114857"/>
                </a:lnTo>
                <a:lnTo>
                  <a:pt x="79510" y="116816"/>
                </a:lnTo>
                <a:lnTo>
                  <a:pt x="74128" y="118408"/>
                </a:lnTo>
                <a:lnTo>
                  <a:pt x="68623" y="119510"/>
                </a:lnTo>
                <a:lnTo>
                  <a:pt x="63241" y="120000"/>
                </a:lnTo>
                <a:lnTo>
                  <a:pt x="62507" y="120000"/>
                </a:lnTo>
                <a:lnTo>
                  <a:pt x="61773" y="120000"/>
                </a:lnTo>
                <a:lnTo>
                  <a:pt x="61162" y="120000"/>
                </a:lnTo>
                <a:lnTo>
                  <a:pt x="60305" y="120000"/>
                </a:lnTo>
                <a:lnTo>
                  <a:pt x="59449" y="120000"/>
                </a:lnTo>
                <a:lnTo>
                  <a:pt x="58837" y="120000"/>
                </a:lnTo>
                <a:lnTo>
                  <a:pt x="57981" y="120000"/>
                </a:lnTo>
                <a:lnTo>
                  <a:pt x="57125" y="120000"/>
                </a:lnTo>
                <a:lnTo>
                  <a:pt x="54801" y="119877"/>
                </a:lnTo>
                <a:lnTo>
                  <a:pt x="55657" y="119877"/>
                </a:lnTo>
                <a:lnTo>
                  <a:pt x="56391" y="119877"/>
                </a:lnTo>
                <a:lnTo>
                  <a:pt x="57125" y="119877"/>
                </a:lnTo>
                <a:lnTo>
                  <a:pt x="57859" y="119877"/>
                </a:lnTo>
                <a:lnTo>
                  <a:pt x="58593" y="119877"/>
                </a:lnTo>
                <a:lnTo>
                  <a:pt x="59204" y="119877"/>
                </a:lnTo>
                <a:lnTo>
                  <a:pt x="59938" y="119877"/>
                </a:lnTo>
                <a:lnTo>
                  <a:pt x="60550" y="119877"/>
                </a:lnTo>
                <a:lnTo>
                  <a:pt x="65932" y="119265"/>
                </a:lnTo>
                <a:lnTo>
                  <a:pt x="71070" y="118408"/>
                </a:lnTo>
                <a:lnTo>
                  <a:pt x="76207" y="116816"/>
                </a:lnTo>
                <a:lnTo>
                  <a:pt x="81100" y="114979"/>
                </a:lnTo>
                <a:lnTo>
                  <a:pt x="85871" y="112530"/>
                </a:lnTo>
                <a:lnTo>
                  <a:pt x="90519" y="109591"/>
                </a:lnTo>
                <a:lnTo>
                  <a:pt x="94923" y="106285"/>
                </a:lnTo>
                <a:lnTo>
                  <a:pt x="98960" y="102367"/>
                </a:lnTo>
                <a:lnTo>
                  <a:pt x="102507" y="98204"/>
                </a:lnTo>
                <a:lnTo>
                  <a:pt x="105810" y="93918"/>
                </a:lnTo>
                <a:lnTo>
                  <a:pt x="108623" y="89265"/>
                </a:lnTo>
                <a:lnTo>
                  <a:pt x="110703" y="84367"/>
                </a:lnTo>
                <a:lnTo>
                  <a:pt x="112538" y="79469"/>
                </a:lnTo>
                <a:lnTo>
                  <a:pt x="113883" y="74448"/>
                </a:lnTo>
                <a:lnTo>
                  <a:pt x="114740" y="69428"/>
                </a:lnTo>
                <a:lnTo>
                  <a:pt x="115107" y="64163"/>
                </a:lnTo>
                <a:lnTo>
                  <a:pt x="115107" y="59020"/>
                </a:lnTo>
                <a:lnTo>
                  <a:pt x="114617" y="53755"/>
                </a:lnTo>
                <a:lnTo>
                  <a:pt x="113516" y="48734"/>
                </a:lnTo>
                <a:lnTo>
                  <a:pt x="112171" y="43591"/>
                </a:lnTo>
                <a:lnTo>
                  <a:pt x="111192" y="41142"/>
                </a:lnTo>
                <a:lnTo>
                  <a:pt x="110214" y="38693"/>
                </a:lnTo>
                <a:lnTo>
                  <a:pt x="109113" y="36367"/>
                </a:lnTo>
                <a:lnTo>
                  <a:pt x="107889" y="34040"/>
                </a:lnTo>
                <a:lnTo>
                  <a:pt x="105688" y="30612"/>
                </a:lnTo>
                <a:lnTo>
                  <a:pt x="103241" y="27183"/>
                </a:lnTo>
                <a:lnTo>
                  <a:pt x="100672" y="24000"/>
                </a:lnTo>
                <a:lnTo>
                  <a:pt x="97614" y="20938"/>
                </a:lnTo>
                <a:lnTo>
                  <a:pt x="93944" y="17510"/>
                </a:lnTo>
                <a:lnTo>
                  <a:pt x="89785" y="14448"/>
                </a:lnTo>
                <a:lnTo>
                  <a:pt x="85749" y="11877"/>
                </a:lnTo>
                <a:lnTo>
                  <a:pt x="81345" y="9673"/>
                </a:lnTo>
                <a:lnTo>
                  <a:pt x="76819" y="7959"/>
                </a:lnTo>
                <a:lnTo>
                  <a:pt x="72293" y="6612"/>
                </a:lnTo>
                <a:lnTo>
                  <a:pt x="67522" y="5510"/>
                </a:lnTo>
                <a:lnTo>
                  <a:pt x="62874" y="4897"/>
                </a:lnTo>
                <a:lnTo>
                  <a:pt x="56636" y="4653"/>
                </a:lnTo>
                <a:lnTo>
                  <a:pt x="50275" y="5020"/>
                </a:lnTo>
                <a:lnTo>
                  <a:pt x="44036" y="6244"/>
                </a:lnTo>
                <a:lnTo>
                  <a:pt x="38042" y="8081"/>
                </a:lnTo>
                <a:lnTo>
                  <a:pt x="32171" y="10530"/>
                </a:lnTo>
                <a:lnTo>
                  <a:pt x="26544" y="13714"/>
                </a:lnTo>
                <a:lnTo>
                  <a:pt x="22996" y="16285"/>
                </a:lnTo>
                <a:lnTo>
                  <a:pt x="19571" y="18979"/>
                </a:lnTo>
                <a:lnTo>
                  <a:pt x="16269" y="22163"/>
                </a:lnTo>
                <a:lnTo>
                  <a:pt x="13822" y="24734"/>
                </a:lnTo>
                <a:lnTo>
                  <a:pt x="11620" y="27551"/>
                </a:lnTo>
                <a:lnTo>
                  <a:pt x="9785" y="30244"/>
                </a:lnTo>
                <a:lnTo>
                  <a:pt x="7828" y="33306"/>
                </a:lnTo>
                <a:lnTo>
                  <a:pt x="6360" y="36000"/>
                </a:lnTo>
                <a:lnTo>
                  <a:pt x="4892" y="38938"/>
                </a:lnTo>
                <a:lnTo>
                  <a:pt x="3669" y="41877"/>
                </a:lnTo>
                <a:lnTo>
                  <a:pt x="2813" y="44816"/>
                </a:lnTo>
                <a:lnTo>
                  <a:pt x="1712" y="48857"/>
                </a:lnTo>
                <a:lnTo>
                  <a:pt x="856" y="52775"/>
                </a:lnTo>
                <a:lnTo>
                  <a:pt x="244" y="56816"/>
                </a:lnTo>
                <a:lnTo>
                  <a:pt x="0" y="60734"/>
                </a:lnTo>
                <a:lnTo>
                  <a:pt x="122" y="58408"/>
                </a:lnTo>
                <a:lnTo>
                  <a:pt x="489" y="54367"/>
                </a:lnTo>
                <a:lnTo>
                  <a:pt x="978" y="50081"/>
                </a:lnTo>
                <a:lnTo>
                  <a:pt x="1834" y="45918"/>
                </a:lnTo>
                <a:lnTo>
                  <a:pt x="2935" y="41877"/>
                </a:lnTo>
                <a:lnTo>
                  <a:pt x="4036" y="38693"/>
                </a:lnTo>
                <a:lnTo>
                  <a:pt x="5259" y="35755"/>
                </a:lnTo>
                <a:lnTo>
                  <a:pt x="6605" y="32693"/>
                </a:lnTo>
                <a:lnTo>
                  <a:pt x="8195" y="29632"/>
                </a:lnTo>
                <a:lnTo>
                  <a:pt x="10152" y="26693"/>
                </a:lnTo>
                <a:lnTo>
                  <a:pt x="12232" y="23632"/>
                </a:lnTo>
                <a:lnTo>
                  <a:pt x="14556" y="20938"/>
                </a:lnTo>
                <a:lnTo>
                  <a:pt x="17003" y="18244"/>
                </a:lnTo>
                <a:lnTo>
                  <a:pt x="20428" y="14938"/>
                </a:lnTo>
                <a:lnTo>
                  <a:pt x="23975" y="12000"/>
                </a:lnTo>
                <a:lnTo>
                  <a:pt x="27645" y="9428"/>
                </a:lnTo>
                <a:lnTo>
                  <a:pt x="33516" y="6122"/>
                </a:lnTo>
                <a:lnTo>
                  <a:pt x="39633" y="3551"/>
                </a:lnTo>
                <a:lnTo>
                  <a:pt x="45993" y="1591"/>
                </a:lnTo>
                <a:lnTo>
                  <a:pt x="52477" y="367"/>
                </a:lnTo>
                <a:lnTo>
                  <a:pt x="58960" y="0"/>
                </a:lnTo>
                <a:close/>
              </a:path>
            </a:pathLst>
          </a:custGeom>
          <a:solidFill>
            <a:srgbClr val="F1C800"/>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Calibri"/>
              <a:ea typeface="Calibri"/>
              <a:cs typeface="Calibri"/>
              <a:sym typeface="Calibri"/>
            </a:endParaRPr>
          </a:p>
        </p:txBody>
      </p:sp>
      <p:sp>
        <p:nvSpPr>
          <p:cNvPr id="211" name="Shape 211"/>
          <p:cNvSpPr/>
          <p:nvPr/>
        </p:nvSpPr>
        <p:spPr>
          <a:xfrm>
            <a:off x="2273852" y="1935896"/>
            <a:ext cx="1317000" cy="1315800"/>
          </a:xfrm>
          <a:custGeom>
            <a:avLst/>
            <a:gdLst/>
            <a:ahLst/>
            <a:cxnLst/>
            <a:rect l="0" t="0" r="0" b="0"/>
            <a:pathLst>
              <a:path w="120000" h="120000" extrusionOk="0">
                <a:moveTo>
                  <a:pt x="58923" y="4423"/>
                </a:moveTo>
                <a:lnTo>
                  <a:pt x="52917" y="4763"/>
                </a:lnTo>
                <a:lnTo>
                  <a:pt x="46912" y="5897"/>
                </a:lnTo>
                <a:lnTo>
                  <a:pt x="41019" y="7712"/>
                </a:lnTo>
                <a:lnTo>
                  <a:pt x="35354" y="10094"/>
                </a:lnTo>
                <a:lnTo>
                  <a:pt x="29915" y="13156"/>
                </a:lnTo>
                <a:lnTo>
                  <a:pt x="26515" y="15538"/>
                </a:lnTo>
                <a:lnTo>
                  <a:pt x="23229" y="18260"/>
                </a:lnTo>
                <a:lnTo>
                  <a:pt x="20056" y="21323"/>
                </a:lnTo>
                <a:lnTo>
                  <a:pt x="17790" y="23818"/>
                </a:lnTo>
                <a:lnTo>
                  <a:pt x="15637" y="26313"/>
                </a:lnTo>
                <a:lnTo>
                  <a:pt x="13711" y="29149"/>
                </a:lnTo>
                <a:lnTo>
                  <a:pt x="11898" y="31871"/>
                </a:lnTo>
                <a:lnTo>
                  <a:pt x="10424" y="34706"/>
                </a:lnTo>
                <a:lnTo>
                  <a:pt x="9178" y="37542"/>
                </a:lnTo>
                <a:lnTo>
                  <a:pt x="8045" y="40264"/>
                </a:lnTo>
                <a:lnTo>
                  <a:pt x="7025" y="43213"/>
                </a:lnTo>
                <a:lnTo>
                  <a:pt x="5665" y="48090"/>
                </a:lnTo>
                <a:lnTo>
                  <a:pt x="4872" y="53081"/>
                </a:lnTo>
                <a:lnTo>
                  <a:pt x="4419" y="58185"/>
                </a:lnTo>
                <a:lnTo>
                  <a:pt x="4419" y="63175"/>
                </a:lnTo>
                <a:lnTo>
                  <a:pt x="4985" y="68279"/>
                </a:lnTo>
                <a:lnTo>
                  <a:pt x="6005" y="73270"/>
                </a:lnTo>
                <a:lnTo>
                  <a:pt x="7365" y="78034"/>
                </a:lnTo>
                <a:lnTo>
                  <a:pt x="9291" y="82911"/>
                </a:lnTo>
                <a:lnTo>
                  <a:pt x="11558" y="87448"/>
                </a:lnTo>
                <a:lnTo>
                  <a:pt x="14277" y="91871"/>
                </a:lnTo>
                <a:lnTo>
                  <a:pt x="17677" y="96068"/>
                </a:lnTo>
                <a:lnTo>
                  <a:pt x="21303" y="100037"/>
                </a:lnTo>
                <a:lnTo>
                  <a:pt x="24929" y="103213"/>
                </a:lnTo>
                <a:lnTo>
                  <a:pt x="28781" y="106049"/>
                </a:lnTo>
                <a:lnTo>
                  <a:pt x="32861" y="108657"/>
                </a:lnTo>
                <a:lnTo>
                  <a:pt x="37053" y="110586"/>
                </a:lnTo>
                <a:lnTo>
                  <a:pt x="41473" y="112400"/>
                </a:lnTo>
                <a:lnTo>
                  <a:pt x="45892" y="113761"/>
                </a:lnTo>
                <a:lnTo>
                  <a:pt x="50311" y="114782"/>
                </a:lnTo>
                <a:lnTo>
                  <a:pt x="54844" y="115349"/>
                </a:lnTo>
                <a:lnTo>
                  <a:pt x="56203" y="115463"/>
                </a:lnTo>
                <a:lnTo>
                  <a:pt x="57563" y="115576"/>
                </a:lnTo>
                <a:lnTo>
                  <a:pt x="58923" y="115576"/>
                </a:lnTo>
                <a:lnTo>
                  <a:pt x="60169" y="115576"/>
                </a:lnTo>
                <a:lnTo>
                  <a:pt x="60963" y="115576"/>
                </a:lnTo>
                <a:lnTo>
                  <a:pt x="61529" y="115576"/>
                </a:lnTo>
                <a:lnTo>
                  <a:pt x="62209" y="115576"/>
                </a:lnTo>
                <a:lnTo>
                  <a:pt x="62889" y="115576"/>
                </a:lnTo>
                <a:lnTo>
                  <a:pt x="67875" y="115122"/>
                </a:lnTo>
                <a:lnTo>
                  <a:pt x="72974" y="114102"/>
                </a:lnTo>
                <a:lnTo>
                  <a:pt x="77960" y="112627"/>
                </a:lnTo>
                <a:lnTo>
                  <a:pt x="82606" y="110812"/>
                </a:lnTo>
                <a:lnTo>
                  <a:pt x="87252" y="108431"/>
                </a:lnTo>
                <a:lnTo>
                  <a:pt x="91671" y="105708"/>
                </a:lnTo>
                <a:lnTo>
                  <a:pt x="95864" y="102419"/>
                </a:lnTo>
                <a:lnTo>
                  <a:pt x="99830" y="98676"/>
                </a:lnTo>
                <a:lnTo>
                  <a:pt x="103342" y="94706"/>
                </a:lnTo>
                <a:lnTo>
                  <a:pt x="106402" y="90510"/>
                </a:lnTo>
                <a:lnTo>
                  <a:pt x="109008" y="86086"/>
                </a:lnTo>
                <a:lnTo>
                  <a:pt x="111161" y="81323"/>
                </a:lnTo>
                <a:lnTo>
                  <a:pt x="112974" y="76672"/>
                </a:lnTo>
                <a:lnTo>
                  <a:pt x="114220" y="71682"/>
                </a:lnTo>
                <a:lnTo>
                  <a:pt x="115127" y="66805"/>
                </a:lnTo>
                <a:lnTo>
                  <a:pt x="115467" y="61814"/>
                </a:lnTo>
                <a:lnTo>
                  <a:pt x="115354" y="56710"/>
                </a:lnTo>
                <a:lnTo>
                  <a:pt x="114900" y="51833"/>
                </a:lnTo>
                <a:lnTo>
                  <a:pt x="113881" y="46843"/>
                </a:lnTo>
                <a:lnTo>
                  <a:pt x="112521" y="42079"/>
                </a:lnTo>
                <a:lnTo>
                  <a:pt x="111614" y="39697"/>
                </a:lnTo>
                <a:lnTo>
                  <a:pt x="110708" y="37315"/>
                </a:lnTo>
                <a:lnTo>
                  <a:pt x="109575" y="35047"/>
                </a:lnTo>
                <a:lnTo>
                  <a:pt x="108441" y="32778"/>
                </a:lnTo>
                <a:lnTo>
                  <a:pt x="106402" y="29376"/>
                </a:lnTo>
                <a:lnTo>
                  <a:pt x="104022" y="26200"/>
                </a:lnTo>
                <a:lnTo>
                  <a:pt x="101416" y="23024"/>
                </a:lnTo>
                <a:lnTo>
                  <a:pt x="98696" y="20189"/>
                </a:lnTo>
                <a:lnTo>
                  <a:pt x="94957" y="16786"/>
                </a:lnTo>
                <a:lnTo>
                  <a:pt x="91104" y="13950"/>
                </a:lnTo>
                <a:lnTo>
                  <a:pt x="87025" y="11342"/>
                </a:lnTo>
                <a:lnTo>
                  <a:pt x="82832" y="9413"/>
                </a:lnTo>
                <a:lnTo>
                  <a:pt x="78526" y="7599"/>
                </a:lnTo>
                <a:lnTo>
                  <a:pt x="74107" y="6238"/>
                </a:lnTo>
                <a:lnTo>
                  <a:pt x="69575" y="5217"/>
                </a:lnTo>
                <a:lnTo>
                  <a:pt x="65042" y="4650"/>
                </a:lnTo>
                <a:lnTo>
                  <a:pt x="58923" y="4423"/>
                </a:lnTo>
                <a:close/>
                <a:moveTo>
                  <a:pt x="58923" y="0"/>
                </a:moveTo>
                <a:lnTo>
                  <a:pt x="65495" y="226"/>
                </a:lnTo>
                <a:lnTo>
                  <a:pt x="70254" y="907"/>
                </a:lnTo>
                <a:lnTo>
                  <a:pt x="75240" y="1928"/>
                </a:lnTo>
                <a:lnTo>
                  <a:pt x="80113" y="3402"/>
                </a:lnTo>
                <a:lnTo>
                  <a:pt x="84759" y="5330"/>
                </a:lnTo>
                <a:lnTo>
                  <a:pt x="89178" y="7599"/>
                </a:lnTo>
                <a:lnTo>
                  <a:pt x="93597" y="10207"/>
                </a:lnTo>
                <a:lnTo>
                  <a:pt x="97790" y="13383"/>
                </a:lnTo>
                <a:lnTo>
                  <a:pt x="101756" y="16786"/>
                </a:lnTo>
                <a:lnTo>
                  <a:pt x="104249" y="19508"/>
                </a:lnTo>
                <a:lnTo>
                  <a:pt x="106515" y="22117"/>
                </a:lnTo>
                <a:lnTo>
                  <a:pt x="108668" y="25066"/>
                </a:lnTo>
                <a:lnTo>
                  <a:pt x="110708" y="28015"/>
                </a:lnTo>
                <a:lnTo>
                  <a:pt x="112521" y="31077"/>
                </a:lnTo>
                <a:lnTo>
                  <a:pt x="114107" y="34026"/>
                </a:lnTo>
                <a:lnTo>
                  <a:pt x="115467" y="37202"/>
                </a:lnTo>
                <a:lnTo>
                  <a:pt x="116600" y="40491"/>
                </a:lnTo>
                <a:lnTo>
                  <a:pt x="118186" y="45708"/>
                </a:lnTo>
                <a:lnTo>
                  <a:pt x="119320" y="51039"/>
                </a:lnTo>
                <a:lnTo>
                  <a:pt x="119773" y="56483"/>
                </a:lnTo>
                <a:lnTo>
                  <a:pt x="120000" y="61814"/>
                </a:lnTo>
                <a:lnTo>
                  <a:pt x="119433" y="67258"/>
                </a:lnTo>
                <a:lnTo>
                  <a:pt x="118526" y="72589"/>
                </a:lnTo>
                <a:lnTo>
                  <a:pt x="117167" y="77920"/>
                </a:lnTo>
                <a:lnTo>
                  <a:pt x="115354" y="83024"/>
                </a:lnTo>
                <a:lnTo>
                  <a:pt x="112974" y="88128"/>
                </a:lnTo>
                <a:lnTo>
                  <a:pt x="110141" y="92892"/>
                </a:lnTo>
                <a:lnTo>
                  <a:pt x="106855" y="97429"/>
                </a:lnTo>
                <a:lnTo>
                  <a:pt x="103002" y="101739"/>
                </a:lnTo>
                <a:lnTo>
                  <a:pt x="99943" y="104801"/>
                </a:lnTo>
                <a:lnTo>
                  <a:pt x="96657" y="107637"/>
                </a:lnTo>
                <a:lnTo>
                  <a:pt x="93257" y="110018"/>
                </a:lnTo>
                <a:lnTo>
                  <a:pt x="89631" y="112173"/>
                </a:lnTo>
                <a:lnTo>
                  <a:pt x="85892" y="114215"/>
                </a:lnTo>
                <a:lnTo>
                  <a:pt x="82266" y="115803"/>
                </a:lnTo>
                <a:lnTo>
                  <a:pt x="78300" y="117277"/>
                </a:lnTo>
                <a:lnTo>
                  <a:pt x="74334" y="118298"/>
                </a:lnTo>
                <a:lnTo>
                  <a:pt x="70934" y="118979"/>
                </a:lnTo>
                <a:lnTo>
                  <a:pt x="67648" y="119546"/>
                </a:lnTo>
                <a:lnTo>
                  <a:pt x="64135" y="119886"/>
                </a:lnTo>
                <a:lnTo>
                  <a:pt x="60736" y="120000"/>
                </a:lnTo>
                <a:lnTo>
                  <a:pt x="59150" y="120000"/>
                </a:lnTo>
                <a:lnTo>
                  <a:pt x="57677" y="120000"/>
                </a:lnTo>
                <a:lnTo>
                  <a:pt x="55977" y="119886"/>
                </a:lnTo>
                <a:lnTo>
                  <a:pt x="54504" y="119773"/>
                </a:lnTo>
                <a:lnTo>
                  <a:pt x="49518" y="119092"/>
                </a:lnTo>
                <a:lnTo>
                  <a:pt x="44759" y="118071"/>
                </a:lnTo>
                <a:lnTo>
                  <a:pt x="39886" y="116597"/>
                </a:lnTo>
                <a:lnTo>
                  <a:pt x="35240" y="114669"/>
                </a:lnTo>
                <a:lnTo>
                  <a:pt x="30708" y="112400"/>
                </a:lnTo>
                <a:lnTo>
                  <a:pt x="26402" y="109792"/>
                </a:lnTo>
                <a:lnTo>
                  <a:pt x="22209" y="106729"/>
                </a:lnTo>
                <a:lnTo>
                  <a:pt x="18130" y="103213"/>
                </a:lnTo>
                <a:lnTo>
                  <a:pt x="14164" y="98903"/>
                </a:lnTo>
                <a:lnTo>
                  <a:pt x="10651" y="94253"/>
                </a:lnTo>
                <a:lnTo>
                  <a:pt x="7592" y="89489"/>
                </a:lnTo>
                <a:lnTo>
                  <a:pt x="5099" y="84385"/>
                </a:lnTo>
                <a:lnTo>
                  <a:pt x="3059" y="79168"/>
                </a:lnTo>
                <a:lnTo>
                  <a:pt x="1586" y="73837"/>
                </a:lnTo>
                <a:lnTo>
                  <a:pt x="566" y="68393"/>
                </a:lnTo>
                <a:lnTo>
                  <a:pt x="0" y="62948"/>
                </a:lnTo>
                <a:lnTo>
                  <a:pt x="0" y="57391"/>
                </a:lnTo>
                <a:lnTo>
                  <a:pt x="566" y="51947"/>
                </a:lnTo>
                <a:lnTo>
                  <a:pt x="1586" y="46502"/>
                </a:lnTo>
                <a:lnTo>
                  <a:pt x="2946" y="41058"/>
                </a:lnTo>
                <a:lnTo>
                  <a:pt x="4192" y="37882"/>
                </a:lnTo>
                <a:lnTo>
                  <a:pt x="5439" y="34706"/>
                </a:lnTo>
                <a:lnTo>
                  <a:pt x="7025" y="31531"/>
                </a:lnTo>
                <a:lnTo>
                  <a:pt x="8725" y="28582"/>
                </a:lnTo>
                <a:lnTo>
                  <a:pt x="10538" y="25860"/>
                </a:lnTo>
                <a:lnTo>
                  <a:pt x="12577" y="23137"/>
                </a:lnTo>
                <a:lnTo>
                  <a:pt x="14617" y="20642"/>
                </a:lnTo>
                <a:lnTo>
                  <a:pt x="16883" y="18147"/>
                </a:lnTo>
                <a:lnTo>
                  <a:pt x="20283" y="14971"/>
                </a:lnTo>
                <a:lnTo>
                  <a:pt x="23796" y="12022"/>
                </a:lnTo>
                <a:lnTo>
                  <a:pt x="27535" y="9413"/>
                </a:lnTo>
                <a:lnTo>
                  <a:pt x="31388" y="7032"/>
                </a:lnTo>
                <a:lnTo>
                  <a:pt x="35467" y="5217"/>
                </a:lnTo>
                <a:lnTo>
                  <a:pt x="39546" y="3516"/>
                </a:lnTo>
                <a:lnTo>
                  <a:pt x="45892" y="1587"/>
                </a:lnTo>
                <a:lnTo>
                  <a:pt x="52351" y="453"/>
                </a:lnTo>
                <a:lnTo>
                  <a:pt x="58923" y="0"/>
                </a:lnTo>
                <a:close/>
              </a:path>
            </a:pathLst>
          </a:custGeom>
          <a:solidFill>
            <a:srgbClr val="FFEB3B"/>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Calibri"/>
              <a:ea typeface="Calibri"/>
              <a:cs typeface="Calibri"/>
              <a:sym typeface="Calibri"/>
            </a:endParaRPr>
          </a:p>
        </p:txBody>
      </p:sp>
      <p:sp>
        <p:nvSpPr>
          <p:cNvPr id="212" name="Shape 212"/>
          <p:cNvSpPr/>
          <p:nvPr/>
        </p:nvSpPr>
        <p:spPr>
          <a:xfrm>
            <a:off x="2273852" y="2633536"/>
            <a:ext cx="568200" cy="613200"/>
          </a:xfrm>
          <a:custGeom>
            <a:avLst/>
            <a:gdLst/>
            <a:ahLst/>
            <a:cxnLst/>
            <a:rect l="0" t="0" r="0" b="0"/>
            <a:pathLst>
              <a:path w="120000" h="120000" extrusionOk="0">
                <a:moveTo>
                  <a:pt x="0" y="0"/>
                </a:moveTo>
                <a:lnTo>
                  <a:pt x="1575" y="11683"/>
                </a:lnTo>
                <a:lnTo>
                  <a:pt x="3938" y="23123"/>
                </a:lnTo>
                <a:lnTo>
                  <a:pt x="7352" y="34320"/>
                </a:lnTo>
                <a:lnTo>
                  <a:pt x="12078" y="45273"/>
                </a:lnTo>
                <a:lnTo>
                  <a:pt x="17855" y="55983"/>
                </a:lnTo>
                <a:lnTo>
                  <a:pt x="24945" y="65963"/>
                </a:lnTo>
                <a:lnTo>
                  <a:pt x="32822" y="75699"/>
                </a:lnTo>
                <a:lnTo>
                  <a:pt x="42013" y="84949"/>
                </a:lnTo>
                <a:lnTo>
                  <a:pt x="50415" y="92008"/>
                </a:lnTo>
                <a:lnTo>
                  <a:pt x="59606" y="98093"/>
                </a:lnTo>
                <a:lnTo>
                  <a:pt x="69059" y="103691"/>
                </a:lnTo>
                <a:lnTo>
                  <a:pt x="78774" y="108559"/>
                </a:lnTo>
                <a:lnTo>
                  <a:pt x="89015" y="112697"/>
                </a:lnTo>
                <a:lnTo>
                  <a:pt x="99256" y="115618"/>
                </a:lnTo>
                <a:lnTo>
                  <a:pt x="109496" y="118296"/>
                </a:lnTo>
                <a:lnTo>
                  <a:pt x="120000" y="120000"/>
                </a:lnTo>
                <a:lnTo>
                  <a:pt x="115798" y="119269"/>
                </a:lnTo>
                <a:lnTo>
                  <a:pt x="105295" y="117809"/>
                </a:lnTo>
                <a:lnTo>
                  <a:pt x="95317" y="115375"/>
                </a:lnTo>
                <a:lnTo>
                  <a:pt x="85339" y="112210"/>
                </a:lnTo>
                <a:lnTo>
                  <a:pt x="76148" y="108316"/>
                </a:lnTo>
                <a:lnTo>
                  <a:pt x="66695" y="103935"/>
                </a:lnTo>
                <a:lnTo>
                  <a:pt x="57505" y="98336"/>
                </a:lnTo>
                <a:lnTo>
                  <a:pt x="49102" y="92494"/>
                </a:lnTo>
                <a:lnTo>
                  <a:pt x="40962" y="85679"/>
                </a:lnTo>
                <a:lnTo>
                  <a:pt x="32035" y="76916"/>
                </a:lnTo>
                <a:lnTo>
                  <a:pt x="24157" y="67667"/>
                </a:lnTo>
                <a:lnTo>
                  <a:pt x="17592" y="57931"/>
                </a:lnTo>
                <a:lnTo>
                  <a:pt x="12078" y="47464"/>
                </a:lnTo>
                <a:lnTo>
                  <a:pt x="7352" y="37241"/>
                </a:lnTo>
                <a:lnTo>
                  <a:pt x="4201" y="26288"/>
                </a:lnTo>
                <a:lnTo>
                  <a:pt x="1838" y="15578"/>
                </a:lnTo>
                <a:lnTo>
                  <a:pt x="262" y="4381"/>
                </a:lnTo>
                <a:lnTo>
                  <a:pt x="0" y="0"/>
                </a:lnTo>
                <a:close/>
              </a:path>
            </a:pathLst>
          </a:custGeom>
          <a:solidFill>
            <a:srgbClr val="B19300"/>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Calibri"/>
              <a:ea typeface="Calibri"/>
              <a:cs typeface="Calibri"/>
              <a:sym typeface="Calibri"/>
            </a:endParaRPr>
          </a:p>
        </p:txBody>
      </p:sp>
      <p:sp>
        <p:nvSpPr>
          <p:cNvPr id="213" name="Shape 213"/>
          <p:cNvSpPr txBox="1"/>
          <p:nvPr/>
        </p:nvSpPr>
        <p:spPr>
          <a:xfrm>
            <a:off x="1042669" y="1968324"/>
            <a:ext cx="1026000" cy="2655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1000" b="0" i="0" u="none" strike="noStrike" cap="none" dirty="0" smtClean="0">
                <a:solidFill>
                  <a:srgbClr val="7F7F7F"/>
                </a:solidFill>
                <a:latin typeface="Montserrat"/>
                <a:ea typeface="Montserrat"/>
                <a:cs typeface="Montserrat"/>
                <a:sym typeface="Montserrat"/>
              </a:rPr>
              <a:t>EXTREME </a:t>
            </a:r>
          </a:p>
          <a:p>
            <a:pPr marL="0" marR="0" lvl="0" indent="0" algn="ctr" rtl="0">
              <a:spcBef>
                <a:spcPts val="0"/>
              </a:spcBef>
              <a:buSzPct val="25000"/>
              <a:buNone/>
            </a:pPr>
            <a:r>
              <a:rPr lang="en" sz="1000" b="0" i="0" u="none" strike="noStrike" cap="none" dirty="0" smtClean="0">
                <a:solidFill>
                  <a:srgbClr val="7F7F7F"/>
                </a:solidFill>
                <a:latin typeface="Montserrat"/>
                <a:ea typeface="Montserrat"/>
                <a:cs typeface="Montserrat"/>
                <a:sym typeface="Montserrat"/>
              </a:rPr>
              <a:t>EVENTS</a:t>
            </a:r>
            <a:endParaRPr lang="en" sz="1000" b="0" i="0" u="none" strike="noStrike" cap="none" dirty="0">
              <a:solidFill>
                <a:srgbClr val="7F7F7F"/>
              </a:solidFill>
              <a:latin typeface="Montserrat"/>
              <a:ea typeface="Montserrat"/>
              <a:cs typeface="Montserrat"/>
              <a:sym typeface="Montserrat"/>
            </a:endParaRPr>
          </a:p>
        </p:txBody>
      </p:sp>
      <p:sp>
        <p:nvSpPr>
          <p:cNvPr id="214" name="Shape 214"/>
          <p:cNvSpPr txBox="1"/>
          <p:nvPr/>
        </p:nvSpPr>
        <p:spPr>
          <a:xfrm>
            <a:off x="2393483" y="2756294"/>
            <a:ext cx="1026000" cy="2655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1000" b="0" i="0" u="none" strike="noStrike" cap="none" dirty="0" smtClean="0">
                <a:solidFill>
                  <a:srgbClr val="7F7F7F"/>
                </a:solidFill>
                <a:latin typeface="Montserrat"/>
                <a:ea typeface="Montserrat"/>
                <a:cs typeface="Montserrat"/>
                <a:sym typeface="Montserrat"/>
              </a:rPr>
              <a:t>CLIMATE  EVENTS</a:t>
            </a:r>
            <a:endParaRPr lang="en" sz="1000" b="0" i="0" u="none" strike="noStrike" cap="none" dirty="0">
              <a:solidFill>
                <a:srgbClr val="7F7F7F"/>
              </a:solidFill>
              <a:latin typeface="Montserrat"/>
              <a:ea typeface="Montserrat"/>
              <a:cs typeface="Montserrat"/>
              <a:sym typeface="Montserrat"/>
            </a:endParaRPr>
          </a:p>
        </p:txBody>
      </p:sp>
      <p:sp>
        <p:nvSpPr>
          <p:cNvPr id="215" name="Shape 215"/>
          <p:cNvSpPr txBox="1"/>
          <p:nvPr/>
        </p:nvSpPr>
        <p:spPr>
          <a:xfrm>
            <a:off x="2587918" y="4178732"/>
            <a:ext cx="1026000" cy="2655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1000" b="0" i="0" u="none" strike="noStrike" cap="none" dirty="0" smtClean="0">
                <a:solidFill>
                  <a:srgbClr val="7F7F7F"/>
                </a:solidFill>
                <a:latin typeface="Montserrat"/>
                <a:ea typeface="Montserrat"/>
                <a:cs typeface="Montserrat"/>
                <a:sym typeface="Montserrat"/>
              </a:rPr>
              <a:t>CLIMATE VARIABILITY</a:t>
            </a:r>
            <a:endParaRPr lang="en" sz="1000" b="0" i="0" u="none" strike="noStrike" cap="none" dirty="0">
              <a:solidFill>
                <a:srgbClr val="7F7F7F"/>
              </a:solidFill>
              <a:latin typeface="Montserrat"/>
              <a:ea typeface="Montserrat"/>
              <a:cs typeface="Montserrat"/>
              <a:sym typeface="Montserrat"/>
            </a:endParaRPr>
          </a:p>
        </p:txBody>
      </p:sp>
      <p:sp>
        <p:nvSpPr>
          <p:cNvPr id="216" name="Shape 216"/>
          <p:cNvSpPr txBox="1"/>
          <p:nvPr/>
        </p:nvSpPr>
        <p:spPr>
          <a:xfrm>
            <a:off x="3733800" y="2038350"/>
            <a:ext cx="1026000" cy="2655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1000" b="0" i="0" u="none" strike="noStrike" cap="none" dirty="0" smtClean="0">
                <a:solidFill>
                  <a:srgbClr val="7F7F7F"/>
                </a:solidFill>
                <a:latin typeface="Montserrat"/>
                <a:ea typeface="Montserrat"/>
                <a:cs typeface="Montserrat"/>
                <a:sym typeface="Montserrat"/>
              </a:rPr>
              <a:t>SLOW ONSET EVENTS</a:t>
            </a:r>
            <a:endParaRPr lang="en" sz="1000" b="0" i="0" u="none" strike="noStrike" cap="none" dirty="0">
              <a:solidFill>
                <a:srgbClr val="7F7F7F"/>
              </a:solidFill>
              <a:latin typeface="Montserrat"/>
              <a:ea typeface="Montserrat"/>
              <a:cs typeface="Montserrat"/>
              <a:sym typeface="Montserrat"/>
            </a:endParaRPr>
          </a:p>
        </p:txBody>
      </p:sp>
      <p:sp>
        <p:nvSpPr>
          <p:cNvPr id="217" name="Shape 217"/>
          <p:cNvSpPr txBox="1"/>
          <p:nvPr/>
        </p:nvSpPr>
        <p:spPr>
          <a:xfrm>
            <a:off x="7312153" y="621085"/>
            <a:ext cx="1736699" cy="458999"/>
          </a:xfrm>
          <a:prstGeom prst="rect">
            <a:avLst/>
          </a:prstGeom>
          <a:noFill/>
          <a:ln>
            <a:noFill/>
          </a:ln>
        </p:spPr>
        <p:txBody>
          <a:bodyPr lIns="91425" tIns="91425" rIns="91425" bIns="91425" anchor="ctr" anchorCtr="0">
            <a:noAutofit/>
          </a:bodyPr>
          <a:lstStyle/>
          <a:p>
            <a:pPr lvl="0" rtl="0">
              <a:spcBef>
                <a:spcPts val="600"/>
              </a:spcBef>
              <a:buNone/>
            </a:pPr>
            <a:r>
              <a:rPr lang="en" sz="1000" b="1" u="sng" dirty="0" smtClean="0">
                <a:solidFill>
                  <a:srgbClr val="FFFFFF"/>
                </a:solidFill>
                <a:latin typeface="Montserrat"/>
                <a:ea typeface="Montserrat"/>
                <a:cs typeface="Montserrat"/>
                <a:sym typeface="Montserrat"/>
                <a:hlinkClick r:id="rId3"/>
              </a:rPr>
              <a:t>ttp</a:t>
            </a:r>
            <a:r>
              <a:rPr lang="en" sz="1000" b="1" u="sng" dirty="0">
                <a:solidFill>
                  <a:srgbClr val="FFFFFF"/>
                </a:solidFill>
                <a:latin typeface="Montserrat"/>
                <a:ea typeface="Montserrat"/>
                <a:cs typeface="Montserrat"/>
                <a:sym typeface="Montserrat"/>
                <a:hlinkClick r:id="rId3"/>
              </a:rPr>
              <a:t>://slidemodel.com</a:t>
            </a:r>
          </a:p>
        </p:txBody>
      </p:sp>
      <p:grpSp>
        <p:nvGrpSpPr>
          <p:cNvPr id="227" name="Shape 227"/>
          <p:cNvGrpSpPr/>
          <p:nvPr/>
        </p:nvGrpSpPr>
        <p:grpSpPr>
          <a:xfrm>
            <a:off x="4216715" y="1688730"/>
            <a:ext cx="109538" cy="399195"/>
            <a:chOff x="732125" y="2958550"/>
            <a:chExt cx="130325" cy="474950"/>
          </a:xfrm>
        </p:grpSpPr>
        <p:sp>
          <p:nvSpPr>
            <p:cNvPr id="228" name="Shape 228"/>
            <p:cNvSpPr/>
            <p:nvPr/>
          </p:nvSpPr>
          <p:spPr>
            <a:xfrm>
              <a:off x="732125" y="2958550"/>
              <a:ext cx="130325" cy="474950"/>
            </a:xfrm>
            <a:custGeom>
              <a:avLst/>
              <a:gdLst/>
              <a:ahLst/>
              <a:cxnLst/>
              <a:rect l="0" t="0" r="0" b="0"/>
              <a:pathLst>
                <a:path w="5213" h="18998" fill="none" extrusionOk="0">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9" name="Shape 229"/>
            <p:cNvSpPr/>
            <p:nvPr/>
          </p:nvSpPr>
          <p:spPr>
            <a:xfrm>
              <a:off x="756475" y="3090675"/>
              <a:ext cx="81625" cy="318475"/>
            </a:xfrm>
            <a:custGeom>
              <a:avLst/>
              <a:gdLst/>
              <a:ahLst/>
              <a:cxnLst/>
              <a:rect l="0" t="0" r="0" b="0"/>
              <a:pathLst>
                <a:path w="3265" h="12739" fill="none" extrusionOk="0">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0" name="Shape 230"/>
            <p:cNvSpPr/>
            <p:nvPr/>
          </p:nvSpPr>
          <p:spPr>
            <a:xfrm>
              <a:off x="802750" y="3129050"/>
              <a:ext cx="13425" cy="25"/>
            </a:xfrm>
            <a:custGeom>
              <a:avLst/>
              <a:gdLst/>
              <a:ahLst/>
              <a:cxnLst/>
              <a:rect l="0" t="0" r="0" b="0"/>
              <a:pathLst>
                <a:path w="537" h="1" fill="none" extrusionOk="0">
                  <a:moveTo>
                    <a:pt x="536" y="0"/>
                  </a:moveTo>
                  <a:lnTo>
                    <a:pt x="0"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1" name="Shape 231"/>
            <p:cNvSpPr/>
            <p:nvPr/>
          </p:nvSpPr>
          <p:spPr>
            <a:xfrm>
              <a:off x="802750" y="3162525"/>
              <a:ext cx="13425" cy="25"/>
            </a:xfrm>
            <a:custGeom>
              <a:avLst/>
              <a:gdLst/>
              <a:ahLst/>
              <a:cxnLst/>
              <a:rect l="0" t="0" r="0" b="0"/>
              <a:pathLst>
                <a:path w="537" h="1" fill="none" extrusionOk="0">
                  <a:moveTo>
                    <a:pt x="536" y="1"/>
                  </a:moveTo>
                  <a:lnTo>
                    <a:pt x="0"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2" name="Shape 232"/>
            <p:cNvSpPr/>
            <p:nvPr/>
          </p:nvSpPr>
          <p:spPr>
            <a:xfrm>
              <a:off x="802750" y="3196025"/>
              <a:ext cx="13425" cy="25"/>
            </a:xfrm>
            <a:custGeom>
              <a:avLst/>
              <a:gdLst/>
              <a:ahLst/>
              <a:cxnLst/>
              <a:rect l="0" t="0" r="0" b="0"/>
              <a:pathLst>
                <a:path w="537" h="1" fill="none" extrusionOk="0">
                  <a:moveTo>
                    <a:pt x="536" y="0"/>
                  </a:moveTo>
                  <a:lnTo>
                    <a:pt x="0"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3" name="Shape 233"/>
            <p:cNvSpPr/>
            <p:nvPr/>
          </p:nvSpPr>
          <p:spPr>
            <a:xfrm>
              <a:off x="802750" y="3229500"/>
              <a:ext cx="13425" cy="25"/>
            </a:xfrm>
            <a:custGeom>
              <a:avLst/>
              <a:gdLst/>
              <a:ahLst/>
              <a:cxnLst/>
              <a:rect l="0" t="0" r="0" b="0"/>
              <a:pathLst>
                <a:path w="537" h="1" fill="none" extrusionOk="0">
                  <a:moveTo>
                    <a:pt x="536" y="1"/>
                  </a:moveTo>
                  <a:lnTo>
                    <a:pt x="0"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4" name="Shape 234"/>
            <p:cNvSpPr/>
            <p:nvPr/>
          </p:nvSpPr>
          <p:spPr>
            <a:xfrm>
              <a:off x="802750" y="3263000"/>
              <a:ext cx="13425" cy="25"/>
            </a:xfrm>
            <a:custGeom>
              <a:avLst/>
              <a:gdLst/>
              <a:ahLst/>
              <a:cxnLst/>
              <a:rect l="0" t="0" r="0" b="0"/>
              <a:pathLst>
                <a:path w="537" h="1" fill="none" extrusionOk="0">
                  <a:moveTo>
                    <a:pt x="536" y="0"/>
                  </a:moveTo>
                  <a:lnTo>
                    <a:pt x="0"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5" name="Shape 235"/>
            <p:cNvSpPr/>
            <p:nvPr/>
          </p:nvSpPr>
          <p:spPr>
            <a:xfrm>
              <a:off x="802750" y="3296475"/>
              <a:ext cx="13425" cy="25"/>
            </a:xfrm>
            <a:custGeom>
              <a:avLst/>
              <a:gdLst/>
              <a:ahLst/>
              <a:cxnLst/>
              <a:rect l="0" t="0" r="0" b="0"/>
              <a:pathLst>
                <a:path w="537" h="1" fill="none" extrusionOk="0">
                  <a:moveTo>
                    <a:pt x="536" y="1"/>
                  </a:moveTo>
                  <a:lnTo>
                    <a:pt x="0"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36" name="Shape 236"/>
          <p:cNvGrpSpPr/>
          <p:nvPr/>
        </p:nvGrpSpPr>
        <p:grpSpPr>
          <a:xfrm>
            <a:off x="2702994" y="2281959"/>
            <a:ext cx="452420" cy="433992"/>
            <a:chOff x="5233525" y="4954450"/>
            <a:chExt cx="538275" cy="516350"/>
          </a:xfrm>
        </p:grpSpPr>
        <p:sp>
          <p:nvSpPr>
            <p:cNvPr id="237" name="Shape 237"/>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C10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8" name="Shape 238"/>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C10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9" name="Shape 239"/>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C10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0" name="Shape 240"/>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C10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1" name="Shape 241"/>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C10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2" name="Shape 242"/>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C10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3" name="Shape 243"/>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C10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4" name="Shape 244"/>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C10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5" name="Shape 245"/>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C10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6" name="Shape 246"/>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C10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7" name="Shape 247"/>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C10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48" name="Shape 248"/>
          <p:cNvGrpSpPr/>
          <p:nvPr/>
        </p:nvGrpSpPr>
        <p:grpSpPr>
          <a:xfrm>
            <a:off x="1371600" y="1504950"/>
            <a:ext cx="371564" cy="371543"/>
            <a:chOff x="576250" y="4319400"/>
            <a:chExt cx="442075" cy="442050"/>
          </a:xfrm>
        </p:grpSpPr>
        <p:sp>
          <p:nvSpPr>
            <p:cNvPr id="249" name="Shape 249"/>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03A9F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0" name="Shape 250"/>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03A9F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1" name="Shape 251"/>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03A9F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2" name="Shape 252"/>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03A9F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5" name="Shape 218"/>
          <p:cNvGrpSpPr/>
          <p:nvPr/>
        </p:nvGrpSpPr>
        <p:grpSpPr>
          <a:xfrm>
            <a:off x="2895600" y="3714750"/>
            <a:ext cx="304008" cy="326513"/>
            <a:chOff x="616425" y="2329600"/>
            <a:chExt cx="361700" cy="388475"/>
          </a:xfrm>
        </p:grpSpPr>
        <p:sp>
          <p:nvSpPr>
            <p:cNvPr id="66" name="Shape 219"/>
            <p:cNvSpPr/>
            <p:nvPr/>
          </p:nvSpPr>
          <p:spPr>
            <a:xfrm>
              <a:off x="616425" y="2329600"/>
              <a:ext cx="361700" cy="388475"/>
            </a:xfrm>
            <a:custGeom>
              <a:avLst/>
              <a:gdLst/>
              <a:ahLst/>
              <a:cxnLst/>
              <a:rect l="0" t="0" r="0" b="0"/>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2175" cap="rnd" cmpd="sng">
              <a:solidFill>
                <a:srgbClr val="5B8D0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220"/>
            <p:cNvSpPr/>
            <p:nvPr/>
          </p:nvSpPr>
          <p:spPr>
            <a:xfrm>
              <a:off x="704725" y="2545750"/>
              <a:ext cx="185125" cy="25"/>
            </a:xfrm>
            <a:custGeom>
              <a:avLst/>
              <a:gdLst/>
              <a:ahLst/>
              <a:cxnLst/>
              <a:rect l="0" t="0" r="0" b="0"/>
              <a:pathLst>
                <a:path w="7405" h="1" fill="none" extrusionOk="0">
                  <a:moveTo>
                    <a:pt x="7404" y="0"/>
                  </a:moveTo>
                  <a:lnTo>
                    <a:pt x="0" y="0"/>
                  </a:lnTo>
                </a:path>
              </a:pathLst>
            </a:custGeom>
            <a:noFill/>
            <a:ln w="12175" cap="rnd" cmpd="sng">
              <a:solidFill>
                <a:srgbClr val="5B8D0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221"/>
            <p:cNvSpPr/>
            <p:nvPr/>
          </p:nvSpPr>
          <p:spPr>
            <a:xfrm>
              <a:off x="811875" y="2626125"/>
              <a:ext cx="31075" cy="31075"/>
            </a:xfrm>
            <a:custGeom>
              <a:avLst/>
              <a:gdLst/>
              <a:ahLst/>
              <a:cxnLst/>
              <a:rect l="0" t="0" r="0" b="0"/>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2175" cap="rnd" cmpd="sng">
              <a:solidFill>
                <a:srgbClr val="5B8D0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222"/>
            <p:cNvSpPr/>
            <p:nvPr/>
          </p:nvSpPr>
          <p:spPr>
            <a:xfrm>
              <a:off x="751000" y="2568275"/>
              <a:ext cx="54200" cy="53600"/>
            </a:xfrm>
            <a:custGeom>
              <a:avLst/>
              <a:gdLst/>
              <a:ahLst/>
              <a:cxnLst/>
              <a:rect l="0" t="0" r="0" b="0"/>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2175" cap="rnd" cmpd="sng">
              <a:solidFill>
                <a:srgbClr val="5B8D0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223"/>
            <p:cNvSpPr/>
            <p:nvPr/>
          </p:nvSpPr>
          <p:spPr>
            <a:xfrm>
              <a:off x="769875" y="2662650"/>
              <a:ext cx="23775" cy="23775"/>
            </a:xfrm>
            <a:custGeom>
              <a:avLst/>
              <a:gdLst/>
              <a:ahLst/>
              <a:cxnLst/>
              <a:rect l="0" t="0" r="0" b="0"/>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2175" cap="rnd" cmpd="sng">
              <a:solidFill>
                <a:srgbClr val="5B8D0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224"/>
            <p:cNvSpPr/>
            <p:nvPr/>
          </p:nvSpPr>
          <p:spPr>
            <a:xfrm>
              <a:off x="799700" y="2503125"/>
              <a:ext cx="24375" cy="23775"/>
            </a:xfrm>
            <a:custGeom>
              <a:avLst/>
              <a:gdLst/>
              <a:ahLst/>
              <a:cxnLst/>
              <a:rect l="0" t="0" r="0" b="0"/>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2175" cap="rnd" cmpd="sng">
              <a:solidFill>
                <a:srgbClr val="5B8D0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225"/>
            <p:cNvSpPr/>
            <p:nvPr/>
          </p:nvSpPr>
          <p:spPr>
            <a:xfrm>
              <a:off x="766825" y="2388050"/>
              <a:ext cx="60925" cy="25"/>
            </a:xfrm>
            <a:custGeom>
              <a:avLst/>
              <a:gdLst/>
              <a:ahLst/>
              <a:cxnLst/>
              <a:rect l="0" t="0" r="0" b="0"/>
              <a:pathLst>
                <a:path w="2437" h="1" fill="none" extrusionOk="0">
                  <a:moveTo>
                    <a:pt x="2436" y="0"/>
                  </a:moveTo>
                  <a:lnTo>
                    <a:pt x="1" y="0"/>
                  </a:lnTo>
                </a:path>
              </a:pathLst>
            </a:custGeom>
            <a:noFill/>
            <a:ln w="12175" cap="rnd" cmpd="sng">
              <a:solidFill>
                <a:srgbClr val="5B8D0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226"/>
            <p:cNvSpPr/>
            <p:nvPr/>
          </p:nvSpPr>
          <p:spPr>
            <a:xfrm>
              <a:off x="769875" y="2456250"/>
              <a:ext cx="31075" cy="31075"/>
            </a:xfrm>
            <a:custGeom>
              <a:avLst/>
              <a:gdLst/>
              <a:ahLst/>
              <a:cxnLst/>
              <a:rect l="0" t="0" r="0" b="0"/>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2175" cap="rnd" cmpd="sng">
              <a:solidFill>
                <a:srgbClr val="5B8D0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73AB7"/>
        </a:solidFill>
        <a:effectLst/>
      </p:bgPr>
    </p:bg>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609704" y="4116875"/>
            <a:ext cx="1609799" cy="485699"/>
          </a:xfrm>
          <a:prstGeom prst="rect">
            <a:avLst/>
          </a:prstGeom>
        </p:spPr>
        <p:txBody>
          <a:bodyPr lIns="91425" tIns="91425" rIns="91425" bIns="91425" anchor="b" anchorCtr="0">
            <a:noAutofit/>
          </a:bodyPr>
          <a:lstStyle/>
          <a:p>
            <a:pPr lvl="0">
              <a:spcBef>
                <a:spcPts val="0"/>
              </a:spcBef>
              <a:buNone/>
            </a:pPr>
            <a:r>
              <a:rPr lang="en" dirty="0" smtClean="0">
                <a:solidFill>
                  <a:schemeClr val="tx1">
                    <a:lumMod val="95000"/>
                    <a:lumOff val="5000"/>
                  </a:schemeClr>
                </a:solidFill>
              </a:rPr>
              <a:t>WHAT NEEDS TO DONE</a:t>
            </a:r>
            <a:endParaRPr lang="en" dirty="0">
              <a:solidFill>
                <a:schemeClr val="tx1">
                  <a:lumMod val="95000"/>
                  <a:lumOff val="5000"/>
                </a:schemeClr>
              </a:solidFill>
            </a:endParaRPr>
          </a:p>
        </p:txBody>
      </p:sp>
      <p:sp>
        <p:nvSpPr>
          <p:cNvPr id="179" name="Shape 179"/>
          <p:cNvSpPr/>
          <p:nvPr/>
        </p:nvSpPr>
        <p:spPr>
          <a:xfrm>
            <a:off x="2895600" y="1352550"/>
            <a:ext cx="2437800" cy="2514000"/>
          </a:xfrm>
          <a:prstGeom prst="ellipse">
            <a:avLst/>
          </a:prstGeom>
          <a:solidFill>
            <a:srgbClr val="000000">
              <a:alpha val="7310"/>
            </a:srgbClr>
          </a:solidFill>
          <a:ln w="38100" cap="flat" cmpd="sng">
            <a:solidFill>
              <a:srgbClr val="FFFFFF"/>
            </a:solidFill>
            <a:prstDash val="dot"/>
            <a:round/>
            <a:headEnd type="none" w="med" len="med"/>
            <a:tailEnd type="none" w="med" len="med"/>
          </a:ln>
        </p:spPr>
        <p:txBody>
          <a:bodyPr lIns="91425" tIns="91425" rIns="91425" bIns="91425" anchor="ctr" anchorCtr="0">
            <a:noAutofit/>
          </a:bodyPr>
          <a:lstStyle/>
          <a:p>
            <a:pPr lvl="0" algn="ctr" rtl="0">
              <a:spcBef>
                <a:spcPts val="0"/>
              </a:spcBef>
              <a:buNone/>
            </a:pPr>
            <a:r>
              <a:rPr lang="en" sz="1200" dirty="0" smtClean="0">
                <a:solidFill>
                  <a:srgbClr val="FFFFFF"/>
                </a:solidFill>
                <a:latin typeface="Montserrat"/>
                <a:ea typeface="Montserrat"/>
                <a:cs typeface="Montserrat"/>
                <a:sym typeface="Montserrat"/>
              </a:rPr>
              <a:t>REORGANIZATION OF AGRICULTUREAL SUPPORT SERVICES</a:t>
            </a:r>
            <a:endParaRPr lang="en" sz="1200" dirty="0">
              <a:solidFill>
                <a:srgbClr val="FFFFFF"/>
              </a:solidFill>
              <a:latin typeface="Montserrat"/>
              <a:ea typeface="Montserrat"/>
              <a:cs typeface="Montserrat"/>
              <a:sym typeface="Montserrat"/>
            </a:endParaRPr>
          </a:p>
        </p:txBody>
      </p:sp>
      <p:sp>
        <p:nvSpPr>
          <p:cNvPr id="180" name="Shape 180"/>
          <p:cNvSpPr/>
          <p:nvPr/>
        </p:nvSpPr>
        <p:spPr>
          <a:xfrm>
            <a:off x="6324600" y="1123950"/>
            <a:ext cx="2654850" cy="2361900"/>
          </a:xfrm>
          <a:prstGeom prst="ellipse">
            <a:avLst/>
          </a:prstGeom>
          <a:solidFill>
            <a:srgbClr val="000000">
              <a:alpha val="7310"/>
            </a:srgbClr>
          </a:solidFill>
          <a:ln w="38100" cap="flat" cmpd="sng">
            <a:solidFill>
              <a:srgbClr val="FFFFFF"/>
            </a:solidFill>
            <a:prstDash val="dot"/>
            <a:round/>
            <a:headEnd type="none" w="med" len="med"/>
            <a:tailEnd type="none" w="med" len="med"/>
          </a:ln>
        </p:spPr>
        <p:txBody>
          <a:bodyPr lIns="91425" tIns="91425" rIns="91425" bIns="91425" anchor="ctr" anchorCtr="0">
            <a:noAutofit/>
          </a:bodyPr>
          <a:lstStyle/>
          <a:p>
            <a:pPr lvl="0" algn="ctr" rtl="0">
              <a:spcBef>
                <a:spcPts val="0"/>
              </a:spcBef>
              <a:buNone/>
            </a:pPr>
            <a:r>
              <a:rPr lang="en" sz="1100" dirty="0" smtClean="0">
                <a:solidFill>
                  <a:srgbClr val="FFFFFF"/>
                </a:solidFill>
                <a:latin typeface="Montserrat"/>
                <a:ea typeface="Montserrat"/>
                <a:cs typeface="Montserrat"/>
                <a:sym typeface="Montserrat"/>
              </a:rPr>
              <a:t>CROP CHOICE</a:t>
            </a:r>
          </a:p>
          <a:p>
            <a:pPr lvl="0" algn="ctr" rtl="0">
              <a:spcBef>
                <a:spcPts val="0"/>
              </a:spcBef>
              <a:buNone/>
            </a:pPr>
            <a:r>
              <a:rPr lang="en" sz="1100" dirty="0" smtClean="0">
                <a:solidFill>
                  <a:srgbClr val="FFFFFF"/>
                </a:solidFill>
                <a:latin typeface="Montserrat"/>
                <a:ea typeface="Montserrat"/>
                <a:cs typeface="Montserrat"/>
                <a:sym typeface="Montserrat"/>
              </a:rPr>
              <a:t>PRODUCTION TECHNOLOGY</a:t>
            </a:r>
          </a:p>
          <a:p>
            <a:pPr lvl="0" algn="ctr" rtl="0">
              <a:spcBef>
                <a:spcPts val="0"/>
              </a:spcBef>
              <a:buNone/>
            </a:pPr>
            <a:r>
              <a:rPr lang="en" sz="1100" dirty="0" smtClean="0">
                <a:solidFill>
                  <a:srgbClr val="FFFFFF"/>
                </a:solidFill>
                <a:latin typeface="Montserrat"/>
                <a:ea typeface="Montserrat"/>
                <a:cs typeface="Montserrat"/>
                <a:sym typeface="Montserrat"/>
              </a:rPr>
              <a:t>COMMERCIALIZATION</a:t>
            </a:r>
          </a:p>
          <a:p>
            <a:pPr lvl="0" algn="ctr" rtl="0">
              <a:spcBef>
                <a:spcPts val="0"/>
              </a:spcBef>
              <a:buNone/>
            </a:pPr>
            <a:r>
              <a:rPr lang="en" sz="1100" dirty="0" smtClean="0">
                <a:solidFill>
                  <a:srgbClr val="FFFFFF"/>
                </a:solidFill>
                <a:latin typeface="Montserrat"/>
                <a:ea typeface="Montserrat"/>
                <a:cs typeface="Montserrat"/>
                <a:sym typeface="Montserrat"/>
              </a:rPr>
              <a:t>FINANCING  MECHANISM</a:t>
            </a:r>
          </a:p>
          <a:p>
            <a:pPr lvl="0" algn="ctr" rtl="0">
              <a:spcBef>
                <a:spcPts val="0"/>
              </a:spcBef>
              <a:buNone/>
            </a:pPr>
            <a:endParaRPr lang="en" dirty="0">
              <a:solidFill>
                <a:srgbClr val="FFFFFF"/>
              </a:solidFill>
              <a:latin typeface="Montserrat"/>
              <a:ea typeface="Montserrat"/>
              <a:cs typeface="Montserrat"/>
              <a:sym typeface="Montserrat"/>
            </a:endParaRPr>
          </a:p>
        </p:txBody>
      </p:sp>
      <p:sp>
        <p:nvSpPr>
          <p:cNvPr id="181" name="Shape 181"/>
          <p:cNvSpPr/>
          <p:nvPr/>
        </p:nvSpPr>
        <p:spPr>
          <a:xfrm>
            <a:off x="4819425" y="1505250"/>
            <a:ext cx="2133000" cy="2133000"/>
          </a:xfrm>
          <a:prstGeom prst="ellipse">
            <a:avLst/>
          </a:prstGeom>
          <a:solidFill>
            <a:srgbClr val="000000">
              <a:alpha val="7310"/>
            </a:srgbClr>
          </a:solidFill>
          <a:ln w="381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dirty="0" smtClean="0">
                <a:solidFill>
                  <a:srgbClr val="FFFFFF"/>
                </a:solidFill>
                <a:latin typeface="Montserrat"/>
                <a:ea typeface="Montserrat"/>
                <a:cs typeface="Montserrat"/>
                <a:sym typeface="Montserrat"/>
              </a:rPr>
              <a:t>ADAPTTION</a:t>
            </a:r>
            <a:endParaRPr lang="en" dirty="0">
              <a:solidFill>
                <a:srgbClr val="FFFFFF"/>
              </a:solidFill>
              <a:latin typeface="Montserrat"/>
              <a:ea typeface="Montserrat"/>
              <a:cs typeface="Montserrat"/>
              <a:sym typeface="Montserrat"/>
            </a:endParaRPr>
          </a:p>
        </p:txBody>
      </p:sp>
      <p:grpSp>
        <p:nvGrpSpPr>
          <p:cNvPr id="182" name="Shape 182"/>
          <p:cNvGrpSpPr/>
          <p:nvPr/>
        </p:nvGrpSpPr>
        <p:grpSpPr>
          <a:xfrm>
            <a:off x="726863" y="3266359"/>
            <a:ext cx="453640" cy="447356"/>
            <a:chOff x="3292425" y="3664250"/>
            <a:chExt cx="397025" cy="391525"/>
          </a:xfrm>
        </p:grpSpPr>
        <p:sp>
          <p:nvSpPr>
            <p:cNvPr id="183" name="Shape 183"/>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4" name="Shape 184"/>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5" name="Shape 185"/>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0" name="Shape 179"/>
          <p:cNvSpPr/>
          <p:nvPr/>
        </p:nvSpPr>
        <p:spPr>
          <a:xfrm>
            <a:off x="4800600" y="3010500"/>
            <a:ext cx="2285400" cy="2133000"/>
          </a:xfrm>
          <a:prstGeom prst="ellipse">
            <a:avLst/>
          </a:prstGeom>
          <a:solidFill>
            <a:srgbClr val="000000">
              <a:alpha val="7310"/>
            </a:srgbClr>
          </a:solidFill>
          <a:ln w="38100" cap="flat" cmpd="sng">
            <a:solidFill>
              <a:srgbClr val="FFFFFF"/>
            </a:solidFill>
            <a:prstDash val="dot"/>
            <a:round/>
            <a:headEnd type="none" w="med" len="med"/>
            <a:tailEnd type="none" w="med" len="med"/>
          </a:ln>
        </p:spPr>
        <p:txBody>
          <a:bodyPr lIns="91425" tIns="91425" rIns="91425" bIns="91425" anchor="ctr" anchorCtr="0">
            <a:noAutofit/>
          </a:bodyPr>
          <a:lstStyle/>
          <a:p>
            <a:pPr lvl="0" algn="ctr" rtl="0">
              <a:spcBef>
                <a:spcPts val="0"/>
              </a:spcBef>
              <a:buNone/>
            </a:pPr>
            <a:r>
              <a:rPr lang="en" dirty="0" smtClean="0">
                <a:solidFill>
                  <a:srgbClr val="FFFFFF"/>
                </a:solidFill>
                <a:latin typeface="Montserrat"/>
                <a:ea typeface="Montserrat"/>
                <a:cs typeface="Montserrat"/>
                <a:sym typeface="Montserrat"/>
              </a:rPr>
              <a:t>RESHAPE </a:t>
            </a:r>
          </a:p>
          <a:p>
            <a:pPr lvl="0" algn="ctr" rtl="0">
              <a:spcBef>
                <a:spcPts val="0"/>
              </a:spcBef>
              <a:buNone/>
            </a:pPr>
            <a:r>
              <a:rPr lang="en" dirty="0" smtClean="0">
                <a:solidFill>
                  <a:srgbClr val="FFFFFF"/>
                </a:solidFill>
                <a:latin typeface="Montserrat"/>
                <a:ea typeface="Montserrat"/>
                <a:cs typeface="Montserrat"/>
                <a:sym typeface="Montserrat"/>
              </a:rPr>
              <a:t>AGRICULTURAL INSTITUTIONS,</a:t>
            </a:r>
          </a:p>
          <a:p>
            <a:pPr lvl="0" algn="ctr" rtl="0">
              <a:spcBef>
                <a:spcPts val="0"/>
              </a:spcBef>
              <a:buNone/>
            </a:pPr>
            <a:r>
              <a:rPr lang="en" dirty="0" smtClean="0">
                <a:solidFill>
                  <a:srgbClr val="FFFFFF"/>
                </a:solidFill>
                <a:latin typeface="Montserrat"/>
                <a:ea typeface="Montserrat"/>
                <a:cs typeface="Montserrat"/>
                <a:sym typeface="Montserrat"/>
              </a:rPr>
              <a:t>AGRICULTURAL RESEARCH,</a:t>
            </a:r>
          </a:p>
          <a:p>
            <a:pPr lvl="0" algn="ctr" rtl="0">
              <a:spcBef>
                <a:spcPts val="0"/>
              </a:spcBef>
              <a:buNone/>
            </a:pPr>
            <a:r>
              <a:rPr lang="en" dirty="0" smtClean="0">
                <a:solidFill>
                  <a:srgbClr val="FFFFFF"/>
                </a:solidFill>
                <a:latin typeface="Montserrat"/>
                <a:ea typeface="Montserrat"/>
                <a:cs typeface="Montserrat"/>
                <a:sym typeface="Montserrat"/>
              </a:rPr>
              <a:t>INNOVATE</a:t>
            </a:r>
            <a:endParaRPr lang="en" dirty="0">
              <a:solidFill>
                <a:srgbClr val="FFFFFF"/>
              </a:solidFill>
              <a:latin typeface="Montserrat"/>
              <a:ea typeface="Montserrat"/>
              <a:cs typeface="Montserrat"/>
              <a:sym typeface="Montserrat"/>
            </a:endParaRPr>
          </a:p>
        </p:txBody>
      </p:sp>
      <p:sp>
        <p:nvSpPr>
          <p:cNvPr id="11" name="Shape 179"/>
          <p:cNvSpPr/>
          <p:nvPr/>
        </p:nvSpPr>
        <p:spPr>
          <a:xfrm>
            <a:off x="4495800" y="0"/>
            <a:ext cx="2437800" cy="2514000"/>
          </a:xfrm>
          <a:prstGeom prst="ellipse">
            <a:avLst/>
          </a:prstGeom>
          <a:solidFill>
            <a:srgbClr val="000000">
              <a:alpha val="7310"/>
            </a:srgbClr>
          </a:solidFill>
          <a:ln w="38100" cap="flat" cmpd="sng">
            <a:solidFill>
              <a:srgbClr val="FFFFFF"/>
            </a:solidFill>
            <a:prstDash val="dot"/>
            <a:round/>
            <a:headEnd type="none" w="med" len="med"/>
            <a:tailEnd type="none" w="med" len="med"/>
          </a:ln>
        </p:spPr>
        <p:txBody>
          <a:bodyPr lIns="91425" tIns="91425" rIns="91425" bIns="91425" anchor="ctr" anchorCtr="0">
            <a:noAutofit/>
          </a:bodyPr>
          <a:lstStyle/>
          <a:p>
            <a:pPr lvl="0" algn="ctr" rtl="0">
              <a:spcBef>
                <a:spcPts val="0"/>
              </a:spcBef>
              <a:buNone/>
            </a:pPr>
            <a:r>
              <a:rPr lang="en" sz="1200" dirty="0" smtClean="0">
                <a:solidFill>
                  <a:srgbClr val="FFFFFF"/>
                </a:solidFill>
                <a:latin typeface="Montserrat"/>
                <a:ea typeface="Montserrat"/>
                <a:cs typeface="Montserrat"/>
                <a:sym typeface="Montserrat"/>
              </a:rPr>
              <a:t>AWARENESS</a:t>
            </a:r>
          </a:p>
          <a:p>
            <a:pPr lvl="0" algn="ctr" rtl="0">
              <a:spcBef>
                <a:spcPts val="0"/>
              </a:spcBef>
              <a:buNone/>
            </a:pPr>
            <a:r>
              <a:rPr lang="en" sz="1200" dirty="0" smtClean="0">
                <a:solidFill>
                  <a:srgbClr val="FFFFFF"/>
                </a:solidFill>
                <a:latin typeface="Montserrat"/>
                <a:ea typeface="Montserrat"/>
                <a:cs typeface="Montserrat"/>
                <a:sym typeface="Montserrat"/>
              </a:rPr>
              <a:t>EDUCATION</a:t>
            </a:r>
          </a:p>
          <a:p>
            <a:pPr lvl="0" algn="ctr" rtl="0">
              <a:spcBef>
                <a:spcPts val="0"/>
              </a:spcBef>
              <a:buNone/>
            </a:pPr>
            <a:r>
              <a:rPr lang="en" sz="1200" dirty="0" smtClean="0">
                <a:solidFill>
                  <a:srgbClr val="FFFFFF"/>
                </a:solidFill>
                <a:latin typeface="Montserrat"/>
                <a:ea typeface="Montserrat"/>
                <a:cs typeface="Montserrat"/>
                <a:sym typeface="Montserrat"/>
              </a:rPr>
              <a:t>SKILLS</a:t>
            </a:r>
          </a:p>
          <a:p>
            <a:pPr lvl="0" algn="ctr" rtl="0">
              <a:spcBef>
                <a:spcPts val="0"/>
              </a:spcBef>
              <a:buNone/>
            </a:pPr>
            <a:r>
              <a:rPr lang="en" sz="1200" dirty="0" smtClean="0">
                <a:solidFill>
                  <a:srgbClr val="FFFFFF"/>
                </a:solidFill>
                <a:latin typeface="Montserrat"/>
                <a:ea typeface="Montserrat"/>
                <a:cs typeface="Montserrat"/>
                <a:sym typeface="Montserrat"/>
              </a:rPr>
              <a:t>VARIETIES</a:t>
            </a:r>
          </a:p>
          <a:p>
            <a:pPr lvl="0" algn="ctr" rtl="0">
              <a:spcBef>
                <a:spcPts val="0"/>
              </a:spcBef>
              <a:buNone/>
            </a:pPr>
            <a:endParaRPr lang="en" sz="1200" dirty="0">
              <a:solidFill>
                <a:srgbClr val="FFFFFF"/>
              </a:solidFill>
              <a:latin typeface="Montserrat"/>
              <a:ea typeface="Montserrat"/>
              <a:cs typeface="Montserrat"/>
              <a:sym typeface="Montserrat"/>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F51B5"/>
        </a:solidFill>
        <a:effectLst/>
      </p:bgPr>
    </p:bg>
    <p:spTree>
      <p:nvGrpSpPr>
        <p:cNvPr id="1" name="Shape 256"/>
        <p:cNvGrpSpPr/>
        <p:nvPr/>
      </p:nvGrpSpPr>
      <p:grpSpPr>
        <a:xfrm>
          <a:off x="0" y="0"/>
          <a:ext cx="0" cy="0"/>
          <a:chOff x="0" y="0"/>
          <a:chExt cx="0" cy="0"/>
        </a:xfrm>
      </p:grpSpPr>
      <p:sp>
        <p:nvSpPr>
          <p:cNvPr id="13" name="TextBox 12"/>
          <p:cNvSpPr txBox="1"/>
          <p:nvPr/>
        </p:nvSpPr>
        <p:spPr>
          <a:xfrm>
            <a:off x="609600" y="133350"/>
            <a:ext cx="6705600" cy="923330"/>
          </a:xfrm>
          <a:prstGeom prst="rect">
            <a:avLst/>
          </a:prstGeom>
          <a:noFill/>
        </p:spPr>
        <p:txBody>
          <a:bodyPr wrap="square" rtlCol="0">
            <a:spAutoFit/>
          </a:bodyPr>
          <a:lstStyle/>
          <a:p>
            <a:r>
              <a:rPr lang="en-US" sz="1800" dirty="0" smtClean="0">
                <a:latin typeface="Aharoni" pitchFamily="2" charset="-79"/>
                <a:cs typeface="Aharoni" pitchFamily="2" charset="-79"/>
              </a:rPr>
              <a:t>STRATEGIES FOR REDUCING VULNERABILITY</a:t>
            </a:r>
          </a:p>
          <a:p>
            <a:endParaRPr lang="en-US" sz="1800" dirty="0" smtClean="0">
              <a:latin typeface="Aharoni" pitchFamily="2" charset="-79"/>
              <a:cs typeface="Aharoni" pitchFamily="2" charset="-79"/>
            </a:endParaRPr>
          </a:p>
          <a:p>
            <a:r>
              <a:rPr lang="en-US" sz="1800" dirty="0" smtClean="0">
                <a:latin typeface="Aharoni" pitchFamily="2" charset="-79"/>
                <a:cs typeface="Aharoni" pitchFamily="2" charset="-79"/>
              </a:rPr>
              <a:t>SLOW ONSET DISASTERS</a:t>
            </a:r>
          </a:p>
        </p:txBody>
      </p:sp>
      <p:sp>
        <p:nvSpPr>
          <p:cNvPr id="15" name="TextBox 14"/>
          <p:cNvSpPr txBox="1"/>
          <p:nvPr/>
        </p:nvSpPr>
        <p:spPr>
          <a:xfrm>
            <a:off x="609600" y="1276350"/>
            <a:ext cx="6096000" cy="4031873"/>
          </a:xfrm>
          <a:prstGeom prst="rect">
            <a:avLst/>
          </a:prstGeom>
          <a:noFill/>
        </p:spPr>
        <p:txBody>
          <a:bodyPr wrap="square" rtlCol="0">
            <a:spAutoFit/>
          </a:bodyPr>
          <a:lstStyle/>
          <a:p>
            <a:pPr marL="342900" indent="-342900">
              <a:buFont typeface="+mj-lt"/>
              <a:buAutoNum type="arabicPeriod"/>
            </a:pPr>
            <a:r>
              <a:rPr lang="en-US" sz="1600" dirty="0" smtClean="0">
                <a:latin typeface="Aharoni" pitchFamily="2" charset="-79"/>
                <a:cs typeface="Aharoni" pitchFamily="2" charset="-79"/>
              </a:rPr>
              <a:t>Monitor Slow Onset Disaster events, measure loss and damage, and provide support</a:t>
            </a:r>
          </a:p>
          <a:p>
            <a:pPr marL="342900" indent="-342900">
              <a:buFont typeface="+mj-lt"/>
              <a:buAutoNum type="arabicPeriod"/>
            </a:pPr>
            <a:endParaRPr lang="en-US" sz="1600" dirty="0" smtClean="0">
              <a:latin typeface="Aharoni" pitchFamily="2" charset="-79"/>
              <a:cs typeface="Aharoni" pitchFamily="2" charset="-79"/>
            </a:endParaRPr>
          </a:p>
          <a:p>
            <a:pPr marL="342900" indent="-342900">
              <a:buFont typeface="+mj-lt"/>
              <a:buAutoNum type="arabicPeriod"/>
            </a:pPr>
            <a:r>
              <a:rPr lang="en-US" sz="1600" dirty="0" smtClean="0">
                <a:latin typeface="Aharoni" pitchFamily="2" charset="-79"/>
                <a:cs typeface="Aharoni" pitchFamily="2" charset="-79"/>
              </a:rPr>
              <a:t>Support for saline zone farmers – new variety, new crops, new system of agriculture</a:t>
            </a:r>
          </a:p>
          <a:p>
            <a:pPr marL="342900" indent="-342900">
              <a:buFont typeface="+mj-lt"/>
              <a:buAutoNum type="arabicPeriod"/>
            </a:pPr>
            <a:endParaRPr lang="en-US" sz="1600" dirty="0" smtClean="0">
              <a:latin typeface="Aharoni" pitchFamily="2" charset="-79"/>
              <a:cs typeface="Aharoni" pitchFamily="2" charset="-79"/>
            </a:endParaRPr>
          </a:p>
          <a:p>
            <a:pPr marL="342900" indent="-342900">
              <a:buFont typeface="+mj-lt"/>
              <a:buAutoNum type="arabicPeriod"/>
            </a:pPr>
            <a:r>
              <a:rPr lang="en-US" sz="1600" dirty="0" smtClean="0">
                <a:latin typeface="Aharoni" pitchFamily="2" charset="-79"/>
                <a:cs typeface="Aharoni" pitchFamily="2" charset="-79"/>
              </a:rPr>
              <a:t>Support for drought zone farmers – new crops, input support, </a:t>
            </a:r>
          </a:p>
          <a:p>
            <a:pPr marL="342900" indent="-342900">
              <a:buFont typeface="+mj-lt"/>
              <a:buAutoNum type="arabicPeriod"/>
            </a:pPr>
            <a:endParaRPr lang="en-US" sz="1600" dirty="0" smtClean="0">
              <a:latin typeface="Aharoni" pitchFamily="2" charset="-79"/>
              <a:cs typeface="Aharoni" pitchFamily="2" charset="-79"/>
            </a:endParaRPr>
          </a:p>
          <a:p>
            <a:pPr marL="342900" indent="-342900">
              <a:buFont typeface="+mj-lt"/>
              <a:buAutoNum type="arabicPeriod"/>
            </a:pPr>
            <a:r>
              <a:rPr lang="en-US" sz="1600" dirty="0" smtClean="0">
                <a:latin typeface="Aharoni" pitchFamily="2" charset="-79"/>
                <a:cs typeface="Aharoni" pitchFamily="2" charset="-79"/>
              </a:rPr>
              <a:t>Crop switch / crop rotations.</a:t>
            </a:r>
          </a:p>
          <a:p>
            <a:pPr marL="342900" indent="-342900">
              <a:buFont typeface="+mj-lt"/>
              <a:buAutoNum type="arabicPeriod"/>
            </a:pPr>
            <a:endParaRPr lang="en-US" sz="1600" dirty="0" smtClean="0">
              <a:latin typeface="Aharoni" pitchFamily="2" charset="-79"/>
              <a:cs typeface="Aharoni" pitchFamily="2" charset="-79"/>
            </a:endParaRPr>
          </a:p>
          <a:p>
            <a:pPr marL="342900" indent="-342900">
              <a:buFont typeface="+mj-lt"/>
              <a:buAutoNum type="arabicPeriod"/>
            </a:pPr>
            <a:r>
              <a:rPr lang="en-US" sz="1600" dirty="0" smtClean="0">
                <a:latin typeface="Aharoni" pitchFamily="2" charset="-79"/>
                <a:cs typeface="Aharoni" pitchFamily="2" charset="-79"/>
              </a:rPr>
              <a:t>Smart agricultural practices for quick recovery</a:t>
            </a:r>
          </a:p>
          <a:p>
            <a:pPr marL="342900" indent="-342900">
              <a:buFont typeface="+mj-lt"/>
              <a:buAutoNum type="arabicPeriod"/>
            </a:pPr>
            <a:endParaRPr lang="en-US" sz="1600" dirty="0" smtClean="0">
              <a:latin typeface="Aharoni" pitchFamily="2" charset="-79"/>
              <a:cs typeface="Aharoni" pitchFamily="2" charset="-79"/>
            </a:endParaRPr>
          </a:p>
          <a:p>
            <a:pPr marL="342900" indent="-342900">
              <a:buFont typeface="+mj-lt"/>
              <a:buAutoNum type="arabicPeriod"/>
            </a:pPr>
            <a:endParaRPr lang="en-US" sz="1600" dirty="0" smtClean="0">
              <a:latin typeface="Aharoni" pitchFamily="2" charset="-79"/>
              <a:cs typeface="Aharoni" pitchFamily="2" charset="-79"/>
            </a:endParaRPr>
          </a:p>
          <a:p>
            <a:pPr marL="342900" indent="-342900">
              <a:buFont typeface="+mj-lt"/>
              <a:buAutoNum type="arabicPeriod"/>
            </a:pPr>
            <a:endParaRPr lang="en-US" sz="1600" dirty="0" smtClean="0">
              <a:latin typeface="Aharoni" pitchFamily="2" charset="-79"/>
              <a:cs typeface="Aharoni" pitchFamily="2" charset="-79"/>
            </a:endParaRPr>
          </a:p>
          <a:p>
            <a:pPr marL="342900" indent="-342900">
              <a:buFont typeface="+mj-lt"/>
              <a:buAutoNum type="arabicPeriod"/>
            </a:pPr>
            <a:endParaRPr lang="en-US" sz="1600" dirty="0">
              <a:latin typeface="Aharoni" pitchFamily="2" charset="-79"/>
              <a:cs typeface="Aharoni" pitchFamily="2" charset="-79"/>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13" name="TextBox 12"/>
          <p:cNvSpPr txBox="1"/>
          <p:nvPr/>
        </p:nvSpPr>
        <p:spPr>
          <a:xfrm>
            <a:off x="609600" y="133350"/>
            <a:ext cx="6705600" cy="923330"/>
          </a:xfrm>
          <a:prstGeom prst="rect">
            <a:avLst/>
          </a:prstGeom>
          <a:noFill/>
        </p:spPr>
        <p:txBody>
          <a:bodyPr wrap="square" rtlCol="0">
            <a:spAutoFit/>
          </a:bodyPr>
          <a:lstStyle/>
          <a:p>
            <a:r>
              <a:rPr lang="en-US" sz="1800" dirty="0" smtClean="0">
                <a:latin typeface="Aharoni" pitchFamily="2" charset="-79"/>
                <a:cs typeface="Aharoni" pitchFamily="2" charset="-79"/>
              </a:rPr>
              <a:t>STRATEGIES FOR REDUCING VULNERABILITY</a:t>
            </a:r>
          </a:p>
          <a:p>
            <a:endParaRPr lang="en-US" sz="1800" dirty="0" smtClean="0">
              <a:latin typeface="Aharoni" pitchFamily="2" charset="-79"/>
              <a:cs typeface="Aharoni" pitchFamily="2" charset="-79"/>
            </a:endParaRPr>
          </a:p>
          <a:p>
            <a:r>
              <a:rPr lang="en-US" sz="1800" dirty="0" smtClean="0">
                <a:latin typeface="Aharoni" pitchFamily="2" charset="-79"/>
                <a:cs typeface="Aharoni" pitchFamily="2" charset="-79"/>
              </a:rPr>
              <a:t>TO CLIMATE EXTREMES</a:t>
            </a:r>
          </a:p>
        </p:txBody>
      </p:sp>
      <p:sp>
        <p:nvSpPr>
          <p:cNvPr id="15" name="TextBox 14"/>
          <p:cNvSpPr txBox="1"/>
          <p:nvPr/>
        </p:nvSpPr>
        <p:spPr>
          <a:xfrm>
            <a:off x="609600" y="1047751"/>
            <a:ext cx="6096000" cy="4031873"/>
          </a:xfrm>
          <a:prstGeom prst="rect">
            <a:avLst/>
          </a:prstGeom>
          <a:noFill/>
        </p:spPr>
        <p:txBody>
          <a:bodyPr wrap="square" rtlCol="0">
            <a:spAutoFit/>
          </a:bodyPr>
          <a:lstStyle/>
          <a:p>
            <a:pPr marL="342900" indent="-342900">
              <a:buFont typeface="+mj-lt"/>
              <a:buAutoNum type="arabicPeriod"/>
            </a:pPr>
            <a:r>
              <a:rPr lang="en-US" sz="1600" dirty="0" smtClean="0">
                <a:latin typeface="Aharoni" pitchFamily="2" charset="-79"/>
                <a:cs typeface="Aharoni" pitchFamily="2" charset="-79"/>
              </a:rPr>
              <a:t> EARLY WARNING SYSTEM FOR AGRICULTURE</a:t>
            </a:r>
          </a:p>
          <a:p>
            <a:pPr marL="342900" indent="-342900">
              <a:buFont typeface="+mj-lt"/>
              <a:buAutoNum type="arabicPeriod"/>
            </a:pPr>
            <a:endParaRPr lang="en-US" sz="1600" dirty="0" smtClean="0">
              <a:latin typeface="Aharoni" pitchFamily="2" charset="-79"/>
              <a:cs typeface="Aharoni" pitchFamily="2" charset="-79"/>
            </a:endParaRPr>
          </a:p>
          <a:p>
            <a:pPr marL="342900" indent="-342900">
              <a:buFont typeface="+mj-lt"/>
              <a:buAutoNum type="arabicPeriod"/>
            </a:pPr>
            <a:r>
              <a:rPr lang="en-US" sz="1600" dirty="0" smtClean="0">
                <a:latin typeface="Aharoni" pitchFamily="2" charset="-79"/>
                <a:cs typeface="Aharoni" pitchFamily="2" charset="-79"/>
              </a:rPr>
              <a:t>IMPROVEMENT OF SHORT TERM FORECASTS TO PROTECT FARMERS</a:t>
            </a:r>
          </a:p>
          <a:p>
            <a:pPr marL="971550" lvl="2" indent="-342900">
              <a:buFont typeface="Arial" pitchFamily="34" charset="0"/>
              <a:buChar char="•"/>
            </a:pPr>
            <a:r>
              <a:rPr lang="en-US" sz="1600" dirty="0" smtClean="0">
                <a:latin typeface="Aharoni" pitchFamily="2" charset="-79"/>
                <a:cs typeface="Aharoni" pitchFamily="2" charset="-79"/>
              </a:rPr>
              <a:t>3 DAYS FORECASTS TO 15 DAYS FORECASTS</a:t>
            </a:r>
          </a:p>
          <a:p>
            <a:pPr marL="342900" indent="-342900">
              <a:buFont typeface="+mj-lt"/>
              <a:buAutoNum type="arabicPeriod"/>
            </a:pPr>
            <a:r>
              <a:rPr lang="en-US" sz="1600" dirty="0" smtClean="0">
                <a:latin typeface="Aharoni" pitchFamily="2" charset="-79"/>
                <a:cs typeface="Aharoni" pitchFamily="2" charset="-79"/>
              </a:rPr>
              <a:t>SUPPLY OF AGRICULTURAL INPUTS</a:t>
            </a:r>
          </a:p>
          <a:p>
            <a:pPr marL="342900" indent="-342900">
              <a:buFont typeface="+mj-lt"/>
              <a:buAutoNum type="arabicPeriod"/>
            </a:pPr>
            <a:r>
              <a:rPr lang="en-US" sz="1600" dirty="0" smtClean="0">
                <a:latin typeface="Aharoni" pitchFamily="2" charset="-79"/>
                <a:cs typeface="Aharoni" pitchFamily="2" charset="-79"/>
              </a:rPr>
              <a:t>QUALITY OF EXTENSION SERVICES – RICE TO NON-RICE</a:t>
            </a:r>
          </a:p>
          <a:p>
            <a:pPr marL="342900" indent="-342900">
              <a:buFont typeface="+mj-lt"/>
              <a:buAutoNum type="arabicPeriod"/>
            </a:pPr>
            <a:r>
              <a:rPr lang="en-US" sz="1600" dirty="0" smtClean="0">
                <a:latin typeface="Aharoni" pitchFamily="2" charset="-79"/>
                <a:cs typeface="Aharoni" pitchFamily="2" charset="-79"/>
              </a:rPr>
              <a:t>PROTECTION FOR DOMESTIC ANIMALS DURING DISASTERS</a:t>
            </a:r>
          </a:p>
          <a:p>
            <a:pPr marL="342900" indent="-342900">
              <a:buFont typeface="+mj-lt"/>
              <a:buAutoNum type="arabicPeriod"/>
            </a:pPr>
            <a:r>
              <a:rPr lang="en-US" sz="1600" dirty="0" smtClean="0">
                <a:latin typeface="Aharoni" pitchFamily="2" charset="-79"/>
                <a:cs typeface="Aharoni" pitchFamily="2" charset="-79"/>
              </a:rPr>
              <a:t>FLOOD CONTROL AND DRAINAGE INFRASTRUCTURE IMPROVEMENT</a:t>
            </a:r>
          </a:p>
          <a:p>
            <a:pPr marL="342900" indent="-342900">
              <a:buFont typeface="+mj-lt"/>
              <a:buAutoNum type="arabicPeriod"/>
            </a:pPr>
            <a:r>
              <a:rPr lang="en-US" sz="1600" dirty="0" smtClean="0">
                <a:latin typeface="Aharoni" pitchFamily="2" charset="-79"/>
                <a:cs typeface="Aharoni" pitchFamily="2" charset="-79"/>
              </a:rPr>
              <a:t>SUPPLEMENTARY IRRIGATION FACILITIES</a:t>
            </a:r>
          </a:p>
          <a:p>
            <a:pPr marL="342900" indent="-342900">
              <a:buFont typeface="+mj-lt"/>
              <a:buAutoNum type="arabicPeriod"/>
            </a:pPr>
            <a:r>
              <a:rPr lang="en-US" sz="1600" dirty="0" smtClean="0">
                <a:latin typeface="Aharoni" pitchFamily="2" charset="-79"/>
                <a:cs typeface="Aharoni" pitchFamily="2" charset="-79"/>
              </a:rPr>
              <a:t>RESEARCH AND INNOVATION</a:t>
            </a:r>
          </a:p>
          <a:p>
            <a:pPr marL="342900" indent="-342900">
              <a:buFont typeface="+mj-lt"/>
              <a:buAutoNum type="arabicPeriod"/>
            </a:pPr>
            <a:r>
              <a:rPr lang="en-US" sz="1600" dirty="0" smtClean="0">
                <a:latin typeface="Aharoni" pitchFamily="2" charset="-79"/>
                <a:cs typeface="Aharoni" pitchFamily="2" charset="-79"/>
              </a:rPr>
              <a:t>CULTURE FISHING</a:t>
            </a:r>
          </a:p>
          <a:p>
            <a:pPr marL="342900" indent="-342900">
              <a:buFont typeface="+mj-lt"/>
              <a:buAutoNum type="arabicPeriod"/>
            </a:pPr>
            <a:r>
              <a:rPr lang="en-US" sz="1600" dirty="0" smtClean="0">
                <a:latin typeface="Aharoni" pitchFamily="2" charset="-79"/>
                <a:cs typeface="Aharoni" pitchFamily="2" charset="-79"/>
              </a:rPr>
              <a:t>FEED BUFFER STOCKS  </a:t>
            </a:r>
          </a:p>
          <a:p>
            <a:pPr marL="342900" indent="-342900">
              <a:buFont typeface="+mj-lt"/>
              <a:buAutoNum type="arabicPeriod"/>
            </a:pPr>
            <a:r>
              <a:rPr lang="en-US" sz="1600" dirty="0" smtClean="0">
                <a:latin typeface="Aharoni" pitchFamily="2" charset="-79"/>
                <a:cs typeface="Aharoni" pitchFamily="2" charset="-79"/>
              </a:rPr>
              <a:t>Pest Management </a:t>
            </a:r>
            <a:r>
              <a:rPr lang="en-US" sz="1600" dirty="0" smtClean="0">
                <a:latin typeface="Aharoni" pitchFamily="2" charset="-79"/>
                <a:cs typeface="Aharoni" pitchFamily="2" charset="-79"/>
              </a:rPr>
              <a:t>infrastructure</a:t>
            </a:r>
            <a:endParaRPr lang="en-US" sz="1600" dirty="0" smtClean="0">
              <a:latin typeface="Aharoni" pitchFamily="2" charset="-79"/>
              <a:cs typeface="Aharoni" pitchFamily="2" charset="-79"/>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13" name="TextBox 12"/>
          <p:cNvSpPr txBox="1"/>
          <p:nvPr/>
        </p:nvSpPr>
        <p:spPr>
          <a:xfrm>
            <a:off x="609600" y="133350"/>
            <a:ext cx="6705600" cy="923330"/>
          </a:xfrm>
          <a:prstGeom prst="rect">
            <a:avLst/>
          </a:prstGeom>
          <a:noFill/>
        </p:spPr>
        <p:txBody>
          <a:bodyPr wrap="square" rtlCol="0">
            <a:spAutoFit/>
          </a:bodyPr>
          <a:lstStyle/>
          <a:p>
            <a:r>
              <a:rPr lang="en-US" sz="1800" dirty="0" smtClean="0">
                <a:latin typeface="Aharoni" pitchFamily="2" charset="-79"/>
                <a:cs typeface="Aharoni" pitchFamily="2" charset="-79"/>
              </a:rPr>
              <a:t>STRATEGIES FOR REDUCING VULNERABILITY</a:t>
            </a:r>
          </a:p>
          <a:p>
            <a:endParaRPr lang="en-US" sz="1800" dirty="0" smtClean="0">
              <a:latin typeface="Aharoni" pitchFamily="2" charset="-79"/>
              <a:cs typeface="Aharoni" pitchFamily="2" charset="-79"/>
            </a:endParaRPr>
          </a:p>
          <a:p>
            <a:r>
              <a:rPr lang="en-US" sz="1800" dirty="0" smtClean="0">
                <a:latin typeface="Aharoni" pitchFamily="2" charset="-79"/>
                <a:cs typeface="Aharoni" pitchFamily="2" charset="-79"/>
              </a:rPr>
              <a:t>TO CLIMATE LONG HORIZON EVENTS</a:t>
            </a:r>
          </a:p>
        </p:txBody>
      </p:sp>
      <p:sp>
        <p:nvSpPr>
          <p:cNvPr id="15" name="TextBox 14"/>
          <p:cNvSpPr txBox="1"/>
          <p:nvPr/>
        </p:nvSpPr>
        <p:spPr>
          <a:xfrm>
            <a:off x="685800" y="1111627"/>
            <a:ext cx="6096000" cy="3293209"/>
          </a:xfrm>
          <a:prstGeom prst="rect">
            <a:avLst/>
          </a:prstGeom>
          <a:noFill/>
        </p:spPr>
        <p:txBody>
          <a:bodyPr wrap="square" rtlCol="0">
            <a:spAutoFit/>
          </a:bodyPr>
          <a:lstStyle/>
          <a:p>
            <a:pPr marL="225425" indent="-225425">
              <a:buFont typeface="Arial" pitchFamily="34" charset="0"/>
              <a:buChar char="•"/>
              <a:defRPr/>
            </a:pPr>
            <a:r>
              <a:rPr lang="en-US" sz="1600" dirty="0" smtClean="0">
                <a:latin typeface="Aharoni" pitchFamily="2" charset="-79"/>
                <a:cs typeface="Aharoni" pitchFamily="2" charset="-79"/>
              </a:rPr>
              <a:t>Adjusting </a:t>
            </a:r>
            <a:r>
              <a:rPr lang="en-US" sz="1600" dirty="0" smtClean="0">
                <a:latin typeface="Aharoni" pitchFamily="2" charset="-79"/>
                <a:cs typeface="Aharoni" pitchFamily="2" charset="-79"/>
              </a:rPr>
              <a:t>flood control infrastructure against SLR</a:t>
            </a:r>
          </a:p>
          <a:p>
            <a:pPr marL="225425" indent="-225425">
              <a:buFont typeface="Arial" pitchFamily="34" charset="0"/>
              <a:buChar char="•"/>
              <a:defRPr/>
            </a:pPr>
            <a:r>
              <a:rPr lang="en-US" sz="1600" dirty="0" smtClean="0">
                <a:latin typeface="Aharoni" pitchFamily="2" charset="-79"/>
                <a:cs typeface="Aharoni" pitchFamily="2" charset="-79"/>
              </a:rPr>
              <a:t>Adjusting irrigation infrastructure </a:t>
            </a:r>
          </a:p>
          <a:p>
            <a:pPr marL="225425" indent="-225425">
              <a:buFont typeface="Arial" pitchFamily="34" charset="0"/>
              <a:buChar char="•"/>
              <a:defRPr/>
            </a:pPr>
            <a:r>
              <a:rPr lang="en-US" sz="1600" dirty="0" smtClean="0">
                <a:latin typeface="Aharoni" pitchFamily="2" charset="-79"/>
                <a:cs typeface="Aharoni" pitchFamily="2" charset="-79"/>
              </a:rPr>
              <a:t>Education and training</a:t>
            </a:r>
          </a:p>
          <a:p>
            <a:pPr marL="225425" indent="-225425">
              <a:buFont typeface="Arial" pitchFamily="34" charset="0"/>
              <a:buChar char="•"/>
              <a:defRPr/>
            </a:pPr>
            <a:r>
              <a:rPr lang="en-US" sz="1600" dirty="0" smtClean="0">
                <a:latin typeface="Aharoni" pitchFamily="2" charset="-79"/>
                <a:cs typeface="Aharoni" pitchFamily="2" charset="-79"/>
              </a:rPr>
              <a:t>Facilitating migration</a:t>
            </a:r>
          </a:p>
          <a:p>
            <a:pPr marL="225425" indent="-225425">
              <a:buFont typeface="Arial" pitchFamily="34" charset="0"/>
              <a:buChar char="•"/>
              <a:defRPr/>
            </a:pPr>
            <a:r>
              <a:rPr lang="en-US" sz="1600" dirty="0" smtClean="0">
                <a:latin typeface="Aharoni" pitchFamily="2" charset="-79"/>
                <a:cs typeface="Aharoni" pitchFamily="2" charset="-79"/>
              </a:rPr>
              <a:t>Promoting alternative livelihood strategies</a:t>
            </a:r>
          </a:p>
          <a:p>
            <a:pPr marL="225425" indent="-225425">
              <a:buFont typeface="Arial" pitchFamily="34" charset="0"/>
              <a:buChar char="•"/>
              <a:defRPr/>
            </a:pPr>
            <a:r>
              <a:rPr lang="en-US" sz="1600" dirty="0" smtClean="0">
                <a:latin typeface="Aharoni" pitchFamily="2" charset="-79"/>
                <a:cs typeface="Aharoni" pitchFamily="2" charset="-79"/>
              </a:rPr>
              <a:t>Research and Innovation</a:t>
            </a:r>
          </a:p>
          <a:p>
            <a:pPr marL="225425" indent="-225425">
              <a:buFont typeface="Arial" pitchFamily="34" charset="0"/>
              <a:buChar char="•"/>
              <a:defRPr/>
            </a:pPr>
            <a:r>
              <a:rPr lang="en-US" sz="1600" dirty="0" smtClean="0">
                <a:latin typeface="Aharoni" pitchFamily="2" charset="-79"/>
                <a:cs typeface="Aharoni" pitchFamily="2" charset="-79"/>
              </a:rPr>
              <a:t>Institutional changes to coordinate post-disaster programs</a:t>
            </a:r>
          </a:p>
          <a:p>
            <a:pPr marL="225425" indent="-225425">
              <a:buFont typeface="Arial" pitchFamily="34" charset="0"/>
              <a:buChar char="•"/>
              <a:defRPr/>
            </a:pPr>
            <a:r>
              <a:rPr lang="en-US" sz="1600" dirty="0" smtClean="0">
                <a:latin typeface="Aharoni" pitchFamily="2" charset="-79"/>
                <a:cs typeface="Aharoni" pitchFamily="2" charset="-79"/>
              </a:rPr>
              <a:t>Promoting access to finance through commodity exchange and insurance markets</a:t>
            </a:r>
          </a:p>
          <a:p>
            <a:pPr marL="225425" indent="-225425">
              <a:buFont typeface="Arial" pitchFamily="34" charset="0"/>
              <a:buChar char="•"/>
              <a:defRPr/>
            </a:pPr>
            <a:r>
              <a:rPr lang="en-US" sz="1600" dirty="0" smtClean="0">
                <a:latin typeface="Aharoni" pitchFamily="2" charset="-79"/>
                <a:cs typeface="Aharoni" pitchFamily="2" charset="-79"/>
              </a:rPr>
              <a:t>Combining mitigation with adaptation</a:t>
            </a:r>
          </a:p>
          <a:p>
            <a:pPr marL="342900" indent="-342900">
              <a:buFont typeface="Arial" pitchFamily="34" charset="0"/>
              <a:buChar char="•"/>
            </a:pPr>
            <a:endParaRPr lang="en-US" sz="1600" dirty="0" smtClean="0">
              <a:latin typeface="Aharoni" pitchFamily="2" charset="-79"/>
              <a:cs typeface="Aharoni" pitchFamily="2" charset="-79"/>
            </a:endParaRPr>
          </a:p>
          <a:p>
            <a:pPr marL="342900" indent="-342900">
              <a:buFont typeface="Arial" pitchFamily="34" charset="0"/>
              <a:buChar char="•"/>
            </a:pPr>
            <a:endParaRPr lang="en-US" sz="1600" dirty="0" smtClean="0">
              <a:latin typeface="Aharoni" pitchFamily="2" charset="-79"/>
              <a:cs typeface="Aharoni" pitchFamily="2" charset="-79"/>
            </a:endParaRPr>
          </a:p>
          <a:p>
            <a:pPr marL="342900" indent="-342900"/>
            <a:endParaRPr lang="en-US" sz="1600" dirty="0">
              <a:latin typeface="Aharoni" pitchFamily="2" charset="-79"/>
              <a:cs typeface="Aharoni" pitchFamily="2" charset="-79"/>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9550"/>
            <a:ext cx="6553200" cy="485700"/>
          </a:xfrm>
        </p:spPr>
        <p:txBody>
          <a:bodyPr/>
          <a:lstStyle/>
          <a:p>
            <a:r>
              <a:rPr lang="en-US" sz="1800" dirty="0" smtClean="0"/>
              <a:t>GENERAL MEASURES FOR BUILDING RESILIENCE</a:t>
            </a:r>
            <a:endParaRPr lang="en-US" sz="1800" dirty="0"/>
          </a:p>
        </p:txBody>
      </p:sp>
      <p:sp>
        <p:nvSpPr>
          <p:cNvPr id="3" name="TextBox 2"/>
          <p:cNvSpPr txBox="1"/>
          <p:nvPr/>
        </p:nvSpPr>
        <p:spPr>
          <a:xfrm>
            <a:off x="457200" y="666750"/>
            <a:ext cx="7239000" cy="4401205"/>
          </a:xfrm>
          <a:prstGeom prst="rect">
            <a:avLst/>
          </a:prstGeom>
          <a:noFill/>
        </p:spPr>
        <p:txBody>
          <a:bodyPr wrap="square" rtlCol="0">
            <a:spAutoFit/>
          </a:bodyPr>
          <a:lstStyle/>
          <a:p>
            <a:pPr marL="517525" indent="-461963">
              <a:buFont typeface="Arial" pitchFamily="34" charset="0"/>
              <a:buChar char="•"/>
              <a:defRPr/>
            </a:pPr>
            <a:r>
              <a:rPr lang="en-US" sz="2000" b="1" dirty="0" smtClean="0">
                <a:latin typeface="Aharoni" pitchFamily="2" charset="-79"/>
                <a:cs typeface="Aharoni" pitchFamily="2" charset="-79"/>
              </a:rPr>
              <a:t>Varietal Development </a:t>
            </a:r>
          </a:p>
          <a:p>
            <a:pPr marL="517525" indent="-461963">
              <a:buFont typeface="Arial" pitchFamily="34" charset="0"/>
              <a:buChar char="•"/>
              <a:defRPr/>
            </a:pPr>
            <a:r>
              <a:rPr lang="en-US" sz="2000" b="1" dirty="0" smtClean="0">
                <a:latin typeface="Aharoni" pitchFamily="2" charset="-79"/>
                <a:cs typeface="Aharoni" pitchFamily="2" charset="-79"/>
              </a:rPr>
              <a:t>Management practices to deal with water and saline stresses</a:t>
            </a:r>
          </a:p>
          <a:p>
            <a:pPr marL="517525" indent="-461963">
              <a:buFont typeface="Arial" pitchFamily="34" charset="0"/>
              <a:buChar char="•"/>
              <a:defRPr/>
            </a:pPr>
            <a:r>
              <a:rPr lang="en-US" sz="2000" b="1" dirty="0" smtClean="0">
                <a:latin typeface="Aharoni" pitchFamily="2" charset="-79"/>
                <a:cs typeface="Aharoni" pitchFamily="2" charset="-79"/>
              </a:rPr>
              <a:t>Agricultural input supplies</a:t>
            </a:r>
          </a:p>
          <a:p>
            <a:pPr marL="517525" indent="-461963">
              <a:buFont typeface="Arial" pitchFamily="34" charset="0"/>
              <a:buChar char="•"/>
              <a:defRPr/>
            </a:pPr>
            <a:r>
              <a:rPr lang="en-US" sz="2000" b="1" dirty="0" smtClean="0">
                <a:latin typeface="Aharoni" pitchFamily="2" charset="-79"/>
                <a:cs typeface="Aharoni" pitchFamily="2" charset="-79"/>
              </a:rPr>
              <a:t>Quick remedial crops</a:t>
            </a:r>
          </a:p>
          <a:p>
            <a:pPr marL="517525" indent="-461963">
              <a:buFont typeface="Arial" pitchFamily="34" charset="0"/>
              <a:buChar char="•"/>
              <a:defRPr/>
            </a:pPr>
            <a:r>
              <a:rPr lang="en-US" sz="2000" b="1" dirty="0" smtClean="0">
                <a:latin typeface="Aharoni" pitchFamily="2" charset="-79"/>
                <a:cs typeface="Aharoni" pitchFamily="2" charset="-79"/>
              </a:rPr>
              <a:t>Water conservation practices </a:t>
            </a:r>
          </a:p>
          <a:p>
            <a:pPr marL="517525" indent="-461963">
              <a:buFont typeface="Arial" pitchFamily="34" charset="0"/>
              <a:buChar char="•"/>
              <a:defRPr/>
            </a:pPr>
            <a:r>
              <a:rPr lang="en-US" sz="2000" b="1" dirty="0" smtClean="0">
                <a:latin typeface="Aharoni" pitchFamily="2" charset="-79"/>
                <a:cs typeface="Aharoni" pitchFamily="2" charset="-79"/>
              </a:rPr>
              <a:t>Deep tillage and sowing techniques</a:t>
            </a:r>
          </a:p>
          <a:p>
            <a:pPr marL="517525" indent="-461963">
              <a:buFont typeface="Arial" pitchFamily="34" charset="0"/>
              <a:buChar char="•"/>
              <a:defRPr/>
            </a:pPr>
            <a:r>
              <a:rPr lang="en-US" sz="2000" b="1" dirty="0" smtClean="0">
                <a:latin typeface="Aharoni" pitchFamily="2" charset="-79"/>
                <a:cs typeface="Aharoni" pitchFamily="2" charset="-79"/>
              </a:rPr>
              <a:t>Crop calendar adjustment</a:t>
            </a:r>
          </a:p>
          <a:p>
            <a:pPr marL="517525" indent="-461963">
              <a:buFont typeface="Arial" pitchFamily="34" charset="0"/>
              <a:buChar char="•"/>
              <a:defRPr/>
            </a:pPr>
            <a:r>
              <a:rPr lang="en-US" sz="2000" b="1" dirty="0" smtClean="0">
                <a:latin typeface="Aharoni" pitchFamily="2" charset="-79"/>
                <a:cs typeface="Aharoni" pitchFamily="2" charset="-79"/>
              </a:rPr>
              <a:t>Tidal zone agricultural practices</a:t>
            </a:r>
          </a:p>
          <a:p>
            <a:pPr marL="517525" indent="-461963">
              <a:buFont typeface="Arial" pitchFamily="34" charset="0"/>
              <a:buChar char="•"/>
              <a:defRPr/>
            </a:pPr>
            <a:r>
              <a:rPr lang="en-US" sz="2000" b="1" dirty="0" smtClean="0">
                <a:latin typeface="Aharoni" pitchFamily="2" charset="-79"/>
                <a:cs typeface="Aharoni" pitchFamily="2" charset="-79"/>
              </a:rPr>
              <a:t>Agricultural practices in water-logged </a:t>
            </a:r>
            <a:r>
              <a:rPr lang="en-US" sz="2000" b="1" dirty="0" smtClean="0">
                <a:latin typeface="Aharoni" pitchFamily="2" charset="-79"/>
                <a:cs typeface="Aharoni" pitchFamily="2" charset="-79"/>
              </a:rPr>
              <a:t>areas</a:t>
            </a:r>
          </a:p>
          <a:p>
            <a:pPr marL="517525" indent="-461963">
              <a:buFont typeface="Arial" pitchFamily="34" charset="0"/>
              <a:buChar char="•"/>
              <a:defRPr/>
            </a:pPr>
            <a:r>
              <a:rPr lang="en-US" sz="2000" b="1" dirty="0" smtClean="0">
                <a:latin typeface="Aharoni" pitchFamily="2" charset="-79"/>
                <a:cs typeface="Aharoni" pitchFamily="2" charset="-79"/>
              </a:rPr>
              <a:t>Post disaster support policy</a:t>
            </a:r>
          </a:p>
          <a:p>
            <a:pPr marL="517525" indent="-461963">
              <a:buFont typeface="Arial" pitchFamily="34" charset="0"/>
              <a:buChar char="•"/>
              <a:defRPr/>
            </a:pPr>
            <a:r>
              <a:rPr lang="en-US" sz="2000" b="1" dirty="0" smtClean="0">
                <a:latin typeface="Aharoni" pitchFamily="2" charset="-79"/>
                <a:cs typeface="Aharoni" pitchFamily="2" charset="-79"/>
              </a:rPr>
              <a:t>Risk sharing with non-agricultural agents using commodity market and </a:t>
            </a:r>
          </a:p>
          <a:p>
            <a:pPr marL="517525" indent="-461963">
              <a:buFont typeface="Arial" pitchFamily="34" charset="0"/>
              <a:buChar char="•"/>
              <a:defRPr/>
            </a:pPr>
            <a:r>
              <a:rPr lang="en-US" sz="2000" b="1" dirty="0" smtClean="0">
                <a:latin typeface="Aharoni" pitchFamily="2" charset="-79"/>
                <a:cs typeface="Aharoni" pitchFamily="2" charset="-79"/>
              </a:rPr>
              <a:t>D</a:t>
            </a:r>
            <a:r>
              <a:rPr lang="en-US" sz="2000" b="1" dirty="0" smtClean="0">
                <a:latin typeface="Aharoni" pitchFamily="2" charset="-79"/>
                <a:cs typeface="Aharoni" pitchFamily="2" charset="-79"/>
              </a:rPr>
              <a:t>evelop financing mechanism and insurance</a:t>
            </a:r>
            <a:endParaRPr lang="en-US" sz="2800" dirty="0">
              <a:latin typeface="Aharoni" pitchFamily="2" charset="-79"/>
              <a:cs typeface="Aharoni" pitchFamily="2" charset="-79"/>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4350"/>
            <a:ext cx="5334899" cy="3810000"/>
          </a:xfrm>
        </p:spPr>
        <p:txBody>
          <a:bodyPr/>
          <a:lstStyle/>
          <a:p>
            <a:pPr marL="341313" indent="-341313">
              <a:buFont typeface="Arial" pitchFamily="34" charset="0"/>
              <a:buChar char="•"/>
            </a:pPr>
            <a:r>
              <a:rPr lang="en-US" sz="1800" dirty="0" smtClean="0"/>
              <a:t>Adaptation PLUS program (with mitigation)</a:t>
            </a:r>
            <a:br>
              <a:rPr lang="en-US" sz="1800" dirty="0" smtClean="0"/>
            </a:br>
            <a:r>
              <a:rPr lang="en-US" sz="1800" dirty="0" smtClean="0"/>
              <a:t/>
            </a:r>
            <a:br>
              <a:rPr lang="en-US" sz="1800" dirty="0" smtClean="0"/>
            </a:br>
            <a:r>
              <a:rPr lang="en-US" sz="1800" dirty="0" smtClean="0"/>
              <a:t>Water conservation practices</a:t>
            </a:r>
            <a:br>
              <a:rPr lang="en-US" sz="1800" dirty="0" smtClean="0"/>
            </a:br>
            <a:r>
              <a:rPr lang="en-US" sz="1800" dirty="0" smtClean="0"/>
              <a:t>drip, sprinkler, AWD techniques</a:t>
            </a:r>
            <a:br>
              <a:rPr lang="en-US" sz="1800" dirty="0" smtClean="0"/>
            </a:br>
            <a:r>
              <a:rPr lang="en-US" sz="1800" dirty="0" smtClean="0"/>
              <a:t/>
            </a:r>
            <a:br>
              <a:rPr lang="en-US" sz="1800" dirty="0" smtClean="0"/>
            </a:br>
            <a:r>
              <a:rPr lang="en-US" sz="1800" dirty="0" smtClean="0"/>
              <a:t>Establish a High Powered Commission on Agriculture to Develop a NEW STRATEGY FOR AGRICULTURE KEEPING IN VIEW</a:t>
            </a:r>
            <a:br>
              <a:rPr lang="en-US" sz="1800" dirty="0" smtClean="0"/>
            </a:br>
            <a:r>
              <a:rPr lang="en-US" sz="1800" dirty="0" smtClean="0"/>
              <a:t>CLIMATE CHANGE, FOOD AND NUTRITION SECURITY.</a:t>
            </a:r>
            <a:br>
              <a:rPr lang="en-US" sz="1800" dirty="0" smtClean="0"/>
            </a:b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Shape 100"/>
          <p:cNvSpPr txBox="1">
            <a:spLocks noGrp="1"/>
          </p:cNvSpPr>
          <p:nvPr>
            <p:ph type="subTitle" idx="1"/>
          </p:nvPr>
        </p:nvSpPr>
        <p:spPr>
          <a:xfrm>
            <a:off x="457200" y="209550"/>
            <a:ext cx="8250149" cy="2133599"/>
          </a:xfrm>
          <a:prstGeom prst="rect">
            <a:avLst/>
          </a:prstGeom>
        </p:spPr>
        <p:txBody>
          <a:bodyPr lIns="91425" tIns="91425" rIns="91425" bIns="91425" anchor="b" anchorCtr="0">
            <a:noAutofit/>
          </a:bodyPr>
          <a:lstStyle/>
          <a:p>
            <a:pPr lvl="0" algn="l"/>
            <a:r>
              <a:rPr lang="en" sz="5400" dirty="0" smtClean="0">
                <a:solidFill>
                  <a:schemeClr val="accent1">
                    <a:lumMod val="75000"/>
                  </a:schemeClr>
                </a:solidFill>
                <a:latin typeface="Aharoni" pitchFamily="2" charset="-79"/>
                <a:cs typeface="Aharoni" pitchFamily="2" charset="-79"/>
              </a:rPr>
              <a:t>2.</a:t>
            </a:r>
          </a:p>
          <a:p>
            <a:pPr lvl="0" algn="l"/>
            <a:r>
              <a:rPr lang="en-US" sz="2000" b="1" dirty="0" err="1" smtClean="0">
                <a:solidFill>
                  <a:schemeClr val="tx1">
                    <a:lumMod val="75000"/>
                    <a:lumOff val="25000"/>
                  </a:schemeClr>
                </a:solidFill>
                <a:latin typeface="Aharoni" pitchFamily="2" charset="-79"/>
                <a:cs typeface="Aharoni" pitchFamily="2" charset="-79"/>
              </a:rPr>
              <a:t>Hertel</a:t>
            </a:r>
            <a:r>
              <a:rPr lang="en-US" sz="2000" b="1" dirty="0" smtClean="0">
                <a:solidFill>
                  <a:schemeClr val="tx1">
                    <a:lumMod val="75000"/>
                    <a:lumOff val="25000"/>
                  </a:schemeClr>
                </a:solidFill>
                <a:latin typeface="Aharoni" pitchFamily="2" charset="-79"/>
                <a:cs typeface="Aharoni" pitchFamily="2" charset="-79"/>
              </a:rPr>
              <a:t>, Burke and </a:t>
            </a:r>
            <a:r>
              <a:rPr lang="en-US" sz="2000" b="1" dirty="0" err="1" smtClean="0">
                <a:solidFill>
                  <a:schemeClr val="tx1">
                    <a:lumMod val="75000"/>
                    <a:lumOff val="25000"/>
                  </a:schemeClr>
                </a:solidFill>
                <a:latin typeface="Aharoni" pitchFamily="2" charset="-79"/>
                <a:cs typeface="Aharoni" pitchFamily="2" charset="-79"/>
              </a:rPr>
              <a:t>Lobell</a:t>
            </a:r>
            <a:r>
              <a:rPr lang="en-US" sz="2000" b="1" dirty="0" smtClean="0">
                <a:solidFill>
                  <a:schemeClr val="tx1">
                    <a:lumMod val="75000"/>
                    <a:lumOff val="25000"/>
                  </a:schemeClr>
                </a:solidFill>
                <a:latin typeface="Aharoni" pitchFamily="2" charset="-79"/>
                <a:cs typeface="Aharoni" pitchFamily="2" charset="-79"/>
              </a:rPr>
              <a:t> in their research predicted that Bangladesh would experience a net increase in poverty by </a:t>
            </a:r>
            <a:r>
              <a:rPr lang="en-US" sz="2800" b="1" dirty="0" smtClean="0">
                <a:solidFill>
                  <a:srgbClr val="FF3300"/>
                </a:solidFill>
                <a:latin typeface="Aharoni" pitchFamily="2" charset="-79"/>
                <a:cs typeface="Aharoni" pitchFamily="2" charset="-79"/>
              </a:rPr>
              <a:t>15%</a:t>
            </a:r>
            <a:r>
              <a:rPr lang="en-US" sz="2000" b="1" dirty="0" smtClean="0">
                <a:solidFill>
                  <a:srgbClr val="FF3300"/>
                </a:solidFill>
                <a:latin typeface="Aharoni" pitchFamily="2" charset="-79"/>
                <a:cs typeface="Aharoni" pitchFamily="2" charset="-79"/>
              </a:rPr>
              <a:t> </a:t>
            </a:r>
            <a:r>
              <a:rPr lang="en-US" sz="2000" b="1" dirty="0" smtClean="0">
                <a:solidFill>
                  <a:schemeClr val="tx1">
                    <a:lumMod val="75000"/>
                    <a:lumOff val="25000"/>
                  </a:schemeClr>
                </a:solidFill>
                <a:latin typeface="Aharoni" pitchFamily="2" charset="-79"/>
                <a:cs typeface="Aharoni" pitchFamily="2" charset="-79"/>
              </a:rPr>
              <a:t>by 2030 while food exporting countries like the Philippines and Thailand would benefit from food price rises due the climate change </a:t>
            </a:r>
            <a:endParaRPr lang="en" sz="2000" b="1" dirty="0">
              <a:solidFill>
                <a:schemeClr val="tx1">
                  <a:lumMod val="75000"/>
                  <a:lumOff val="25000"/>
                </a:schemeClr>
              </a:solidFill>
              <a:latin typeface="Aharoni" pitchFamily="2" charset="-79"/>
              <a:cs typeface="Aharoni" pitchFamily="2" charset="-79"/>
            </a:endParaRPr>
          </a:p>
        </p:txBody>
      </p:sp>
      <p:sp>
        <p:nvSpPr>
          <p:cNvPr id="4" name="Shape 100"/>
          <p:cNvSpPr txBox="1">
            <a:spLocks/>
          </p:cNvSpPr>
          <p:nvPr/>
        </p:nvSpPr>
        <p:spPr>
          <a:xfrm>
            <a:off x="457200" y="2571750"/>
            <a:ext cx="8250149" cy="2133599"/>
          </a:xfrm>
          <a:prstGeom prst="rect">
            <a:avLst/>
          </a:prstGeom>
          <a:noFill/>
          <a:ln>
            <a:noFill/>
          </a:ln>
        </p:spPr>
        <p:txBody>
          <a:bodyPr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FFFFFF"/>
              </a:buClr>
              <a:buSzPct val="100000"/>
              <a:buFont typeface="Karla"/>
              <a:buNone/>
              <a:tabLst/>
              <a:defRPr/>
            </a:pPr>
            <a:r>
              <a:rPr kumimoji="0" lang="en" sz="4800" b="0" i="0" u="none" strike="noStrike" kern="0" cap="none" spc="0" normalizeH="0" baseline="0" noProof="0" dirty="0" smtClean="0">
                <a:ln>
                  <a:noFill/>
                </a:ln>
                <a:solidFill>
                  <a:schemeClr val="accent1">
                    <a:lumMod val="75000"/>
                  </a:schemeClr>
                </a:solidFill>
                <a:effectLst/>
                <a:uLnTx/>
                <a:uFillTx/>
                <a:latin typeface="Aharoni" pitchFamily="2" charset="-79"/>
                <a:ea typeface="Karla"/>
                <a:cs typeface="Aharoni" pitchFamily="2" charset="-79"/>
                <a:sym typeface="Karla"/>
              </a:rPr>
              <a:t>3</a:t>
            </a:r>
            <a:r>
              <a:rPr kumimoji="0" lang="en" sz="2000" b="0" i="0" u="none" strike="noStrike" kern="0" cap="none" spc="0" normalizeH="0" baseline="0" noProof="0" dirty="0" smtClean="0">
                <a:ln>
                  <a:noFill/>
                </a:ln>
                <a:solidFill>
                  <a:schemeClr val="accent1">
                    <a:lumMod val="75000"/>
                  </a:schemeClr>
                </a:solidFill>
                <a:effectLst/>
                <a:uLnTx/>
                <a:uFillTx/>
                <a:latin typeface="Aharoni" pitchFamily="2" charset="-79"/>
                <a:ea typeface="Karla"/>
                <a:cs typeface="Aharoni" pitchFamily="2" charset="-79"/>
                <a:sym typeface="Karla"/>
              </a:rPr>
              <a:t>.</a:t>
            </a:r>
          </a:p>
          <a:p>
            <a:pPr lvl="0" algn="r">
              <a:buClr>
                <a:srgbClr val="FFFFFF"/>
              </a:buClr>
              <a:buSzPct val="100000"/>
            </a:pPr>
            <a:r>
              <a:rPr lang="en-US" sz="2000" dirty="0" smtClean="0">
                <a:latin typeface="Aharoni" pitchFamily="2" charset="-79"/>
                <a:cs typeface="Aharoni" pitchFamily="2" charset="-79"/>
              </a:rPr>
              <a:t>IPCC AR5 documents produced by the Working Group II also predicted that coastal area of Bangladesh and the rice agriculture in both the floodplains and in coastal deltaic regions will be affected. </a:t>
            </a:r>
            <a:endParaRPr kumimoji="0" lang="en" sz="2000" b="0" i="0" u="none" strike="noStrike" kern="0" cap="none" spc="0" normalizeH="0" baseline="0" noProof="0" dirty="0" smtClean="0">
              <a:ln>
                <a:noFill/>
              </a:ln>
              <a:solidFill>
                <a:schemeClr val="accent1">
                  <a:lumMod val="75000"/>
                </a:schemeClr>
              </a:solidFill>
              <a:effectLst/>
              <a:uLnTx/>
              <a:uFillTx/>
              <a:latin typeface="Aharoni" pitchFamily="2" charset="-79"/>
              <a:ea typeface="Karla"/>
              <a:cs typeface="Aharoni" pitchFamily="2" charset="-79"/>
              <a:sym typeface="Karla"/>
            </a:endParaRPr>
          </a:p>
          <a:p>
            <a:pPr marL="0" marR="0" lvl="0" indent="0" algn="r" defTabSz="914400" rtl="0" eaLnBrk="1" fontAlgn="auto" latinLnBrk="0" hangingPunct="1">
              <a:lnSpc>
                <a:spcPct val="100000"/>
              </a:lnSpc>
              <a:spcBef>
                <a:spcPts val="0"/>
              </a:spcBef>
              <a:spcAft>
                <a:spcPts val="0"/>
              </a:spcAft>
              <a:buClr>
                <a:srgbClr val="FFFFFF"/>
              </a:buClr>
              <a:buSzPct val="100000"/>
              <a:buFont typeface="Karla"/>
              <a:buNone/>
              <a:tabLst/>
              <a:defRPr/>
            </a:pPr>
            <a:endParaRPr kumimoji="0" lang="en" sz="2000" b="0" i="0" u="none" strike="noStrike" kern="0" cap="none" spc="0" normalizeH="0" baseline="0" noProof="0" dirty="0" smtClean="0">
              <a:ln>
                <a:noFill/>
              </a:ln>
              <a:solidFill>
                <a:schemeClr val="accent1">
                  <a:lumMod val="75000"/>
                </a:schemeClr>
              </a:solidFill>
              <a:effectLst/>
              <a:uLnTx/>
              <a:uFillTx/>
              <a:latin typeface="Aharoni" pitchFamily="2" charset="-79"/>
              <a:ea typeface="Karla"/>
              <a:cs typeface="Aharoni" pitchFamily="2" charset="-79"/>
              <a:sym typeface="Karla"/>
            </a:endParaRPr>
          </a:p>
          <a:p>
            <a:pPr marL="0" marR="0" lvl="0" indent="0" algn="r" defTabSz="914400" rtl="0" eaLnBrk="1" fontAlgn="auto" latinLnBrk="0" hangingPunct="1">
              <a:lnSpc>
                <a:spcPct val="100000"/>
              </a:lnSpc>
              <a:spcBef>
                <a:spcPts val="0"/>
              </a:spcBef>
              <a:spcAft>
                <a:spcPts val="0"/>
              </a:spcAft>
              <a:buClr>
                <a:srgbClr val="FFFFFF"/>
              </a:buClr>
              <a:buSzPct val="100000"/>
              <a:buFont typeface="Karla"/>
              <a:buNone/>
              <a:tabLst/>
              <a:defRPr/>
            </a:pPr>
            <a:r>
              <a:rPr kumimoji="0" lang="en-US" sz="900" b="1" i="0" u="none" strike="noStrike" kern="0" cap="none" spc="0" normalizeH="0" baseline="0" noProof="0" dirty="0" smtClean="0">
                <a:ln>
                  <a:noFill/>
                </a:ln>
                <a:solidFill>
                  <a:schemeClr val="tx1">
                    <a:lumMod val="75000"/>
                    <a:lumOff val="25000"/>
                  </a:schemeClr>
                </a:solidFill>
                <a:effectLst/>
                <a:uLnTx/>
                <a:uFillTx/>
                <a:latin typeface="Aharoni" pitchFamily="2" charset="-79"/>
                <a:ea typeface="Karla"/>
                <a:cs typeface="Aharoni" pitchFamily="2" charset="-79"/>
                <a:sym typeface="Karla"/>
              </a:rPr>
              <a:t> </a:t>
            </a:r>
            <a:endParaRPr kumimoji="0" lang="en" sz="900" b="1" i="0" u="none" strike="noStrike" kern="0" cap="none" spc="0" normalizeH="0" baseline="0" noProof="0" dirty="0">
              <a:ln>
                <a:noFill/>
              </a:ln>
              <a:solidFill>
                <a:schemeClr val="tx1">
                  <a:lumMod val="75000"/>
                  <a:lumOff val="25000"/>
                </a:schemeClr>
              </a:solidFill>
              <a:effectLst/>
              <a:uLnTx/>
              <a:uFillTx/>
              <a:latin typeface="Aharoni" pitchFamily="2" charset="-79"/>
              <a:ea typeface="Karla"/>
              <a:cs typeface="Aharoni" pitchFamily="2" charset="-79"/>
              <a:sym typeface="Karla"/>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9800"/>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1066800" y="2266950"/>
            <a:ext cx="5324100" cy="2514600"/>
          </a:xfrm>
          <a:prstGeom prst="rect">
            <a:avLst/>
          </a:prstGeom>
        </p:spPr>
        <p:txBody>
          <a:bodyPr lIns="91425" tIns="91425" rIns="91425" bIns="91425" anchor="t" anchorCtr="0">
            <a:noAutofit/>
          </a:bodyPr>
          <a:lstStyle/>
          <a:p>
            <a:pPr lvl="0">
              <a:buNone/>
            </a:pPr>
            <a:r>
              <a:rPr lang="en-US" sz="2800" b="1" cap="small" dirty="0" smtClean="0"/>
              <a:t>Sea-level </a:t>
            </a:r>
            <a:r>
              <a:rPr lang="en-US" sz="2800" b="1" cap="small" dirty="0" smtClean="0"/>
              <a:t>rise threatens coastal and deltaic rice production areas in Asia, such as those in Bangladesh </a:t>
            </a:r>
            <a:r>
              <a:rPr lang="en-US" sz="2800" b="1" cap="small" dirty="0" smtClean="0"/>
              <a:t>… </a:t>
            </a:r>
            <a:endParaRPr lang="en" sz="2800" dirty="0"/>
          </a:p>
        </p:txBody>
      </p:sp>
      <p:sp>
        <p:nvSpPr>
          <p:cNvPr id="3" name="TextBox 2"/>
          <p:cNvSpPr txBox="1"/>
          <p:nvPr/>
        </p:nvSpPr>
        <p:spPr>
          <a:xfrm>
            <a:off x="6934200" y="361950"/>
            <a:ext cx="2209800" cy="646331"/>
          </a:xfrm>
          <a:prstGeom prst="rect">
            <a:avLst/>
          </a:prstGeom>
          <a:noFill/>
        </p:spPr>
        <p:txBody>
          <a:bodyPr wrap="square" rtlCol="0">
            <a:spAutoFit/>
          </a:bodyPr>
          <a:lstStyle/>
          <a:p>
            <a:r>
              <a:rPr lang="en-US" sz="3600" dirty="0" smtClean="0">
                <a:latin typeface="Aharoni" pitchFamily="2" charset="-79"/>
                <a:cs typeface="Aharoni" pitchFamily="2" charset="-79"/>
              </a:rPr>
              <a:t>IPCC AR5</a:t>
            </a:r>
            <a:endParaRPr lang="en-US" sz="3600" dirty="0">
              <a:latin typeface="Aharoni" pitchFamily="2" charset="-79"/>
              <a:cs typeface="Aharoni" pitchFamily="2" charset="-79"/>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B3B"/>
        </a:solidFill>
        <a:effectLst/>
      </p:bgPr>
    </p:bg>
    <p:spTree>
      <p:nvGrpSpPr>
        <p:cNvPr id="1" name="Shape 86"/>
        <p:cNvGrpSpPr/>
        <p:nvPr/>
      </p:nvGrpSpPr>
      <p:grpSpPr>
        <a:xfrm>
          <a:off x="0" y="0"/>
          <a:ext cx="0" cy="0"/>
          <a:chOff x="0" y="0"/>
          <a:chExt cx="0" cy="0"/>
        </a:xfrm>
      </p:grpSpPr>
      <p:sp>
        <p:nvSpPr>
          <p:cNvPr id="87" name="Shape 87"/>
          <p:cNvSpPr txBox="1">
            <a:spLocks noGrp="1"/>
          </p:cNvSpPr>
          <p:nvPr>
            <p:ph type="ctrTitle" idx="4294967295"/>
          </p:nvPr>
        </p:nvSpPr>
        <p:spPr>
          <a:xfrm>
            <a:off x="685800" y="666750"/>
            <a:ext cx="4531499" cy="1159799"/>
          </a:xfrm>
          <a:prstGeom prst="rect">
            <a:avLst/>
          </a:prstGeom>
        </p:spPr>
        <p:txBody>
          <a:bodyPr lIns="91425" tIns="91425" rIns="91425" bIns="91425" anchor="b" anchorCtr="0">
            <a:noAutofit/>
          </a:bodyPr>
          <a:lstStyle/>
          <a:p>
            <a:pPr lvl="0">
              <a:spcBef>
                <a:spcPts val="0"/>
              </a:spcBef>
              <a:buNone/>
            </a:pPr>
            <a:r>
              <a:rPr lang="en" sz="1800" dirty="0">
                <a:solidFill>
                  <a:srgbClr val="FFEB3B"/>
                </a:solidFill>
              </a:rPr>
              <a:t>HELLO!</a:t>
            </a:r>
          </a:p>
        </p:txBody>
      </p:sp>
      <p:sp>
        <p:nvSpPr>
          <p:cNvPr id="88" name="Shape 88"/>
          <p:cNvSpPr txBox="1">
            <a:spLocks noGrp="1"/>
          </p:cNvSpPr>
          <p:nvPr>
            <p:ph type="subTitle" idx="4294967295"/>
          </p:nvPr>
        </p:nvSpPr>
        <p:spPr>
          <a:xfrm>
            <a:off x="762000" y="1809750"/>
            <a:ext cx="6019800" cy="784799"/>
          </a:xfrm>
          <a:prstGeom prst="rect">
            <a:avLst/>
          </a:prstGeom>
        </p:spPr>
        <p:txBody>
          <a:bodyPr lIns="91425" tIns="91425" rIns="91425" bIns="91425" anchor="t" anchorCtr="0">
            <a:noAutofit/>
          </a:bodyPr>
          <a:lstStyle/>
          <a:p>
            <a:pPr lvl="0">
              <a:spcBef>
                <a:spcPts val="0"/>
              </a:spcBef>
              <a:buNone/>
            </a:pPr>
            <a:r>
              <a:rPr lang="en" sz="3600" dirty="0" smtClean="0"/>
              <a:t>Climate Change is Real</a:t>
            </a:r>
            <a:endParaRPr lang="en" sz="3600" dirty="0"/>
          </a:p>
        </p:txBody>
      </p:sp>
      <p:sp>
        <p:nvSpPr>
          <p:cNvPr id="89" name="Shape 89"/>
          <p:cNvSpPr txBox="1">
            <a:spLocks noGrp="1"/>
          </p:cNvSpPr>
          <p:nvPr>
            <p:ph type="body" idx="4294967295"/>
          </p:nvPr>
        </p:nvSpPr>
        <p:spPr>
          <a:xfrm>
            <a:off x="838200" y="2724150"/>
            <a:ext cx="6248400" cy="2133600"/>
          </a:xfrm>
          <a:prstGeom prst="rect">
            <a:avLst/>
          </a:prstGeom>
        </p:spPr>
        <p:style>
          <a:lnRef idx="2">
            <a:schemeClr val="dk1"/>
          </a:lnRef>
          <a:fillRef idx="1">
            <a:schemeClr val="lt1"/>
          </a:fillRef>
          <a:effectRef idx="0">
            <a:schemeClr val="dk1"/>
          </a:effectRef>
          <a:fontRef idx="minor">
            <a:schemeClr val="dk1"/>
          </a:fontRef>
        </p:style>
        <p:txBody>
          <a:bodyPr lIns="91425" tIns="91425" rIns="91425" bIns="91425" anchor="t" anchorCtr="0">
            <a:noAutofit/>
          </a:bodyPr>
          <a:lstStyle/>
          <a:p>
            <a:pPr lvl="0">
              <a:spcBef>
                <a:spcPts val="0"/>
              </a:spcBef>
              <a:buNone/>
            </a:pPr>
            <a:r>
              <a:rPr lang="en" sz="2000" dirty="0" smtClean="0">
                <a:solidFill>
                  <a:schemeClr val="tx1"/>
                </a:solidFill>
                <a:latin typeface="Aharoni" pitchFamily="2" charset="-79"/>
                <a:cs typeface="Aharoni" pitchFamily="2" charset="-79"/>
              </a:rPr>
              <a:t>It requires action and understanding of the consequences of CC on our agriculture.</a:t>
            </a:r>
          </a:p>
          <a:p>
            <a:pPr lvl="0">
              <a:spcBef>
                <a:spcPts val="0"/>
              </a:spcBef>
              <a:buNone/>
            </a:pPr>
            <a:r>
              <a:rPr lang="en" sz="2000" dirty="0" smtClean="0">
                <a:solidFill>
                  <a:schemeClr val="tx1"/>
                </a:solidFill>
                <a:latin typeface="Aharoni" pitchFamily="2" charset="-79"/>
                <a:cs typeface="Aharoni" pitchFamily="2" charset="-79"/>
              </a:rPr>
              <a:t>T</a:t>
            </a:r>
            <a:r>
              <a:rPr lang="en-US" sz="2000" dirty="0" smtClean="0">
                <a:solidFill>
                  <a:schemeClr val="tx1"/>
                </a:solidFill>
                <a:latin typeface="Aharoni" pitchFamily="2" charset="-79"/>
                <a:cs typeface="Aharoni" pitchFamily="2" charset="-79"/>
              </a:rPr>
              <a:t>here </a:t>
            </a:r>
            <a:r>
              <a:rPr lang="en-US" sz="2000" dirty="0" smtClean="0">
                <a:solidFill>
                  <a:schemeClr val="tx1"/>
                </a:solidFill>
                <a:latin typeface="Aharoni" pitchFamily="2" charset="-79"/>
                <a:cs typeface="Aharoni" pitchFamily="2" charset="-79"/>
              </a:rPr>
              <a:t>is a need for realigning policies and programs of agriculture in Bangladesh. </a:t>
            </a:r>
            <a:endParaRPr lang="en" sz="2000" dirty="0">
              <a:solidFill>
                <a:schemeClr val="tx1"/>
              </a:solidFill>
              <a:latin typeface="Aharoni" pitchFamily="2" charset="-79"/>
              <a:cs typeface="Aharoni" pitchFamily="2" charset="-79"/>
            </a:endParaRPr>
          </a:p>
        </p:txBody>
      </p:sp>
      <p:grpSp>
        <p:nvGrpSpPr>
          <p:cNvPr id="90" name="Shape 90"/>
          <p:cNvGrpSpPr/>
          <p:nvPr/>
        </p:nvGrpSpPr>
        <p:grpSpPr>
          <a:xfrm>
            <a:off x="914400" y="971550"/>
            <a:ext cx="462632" cy="462632"/>
            <a:chOff x="1278900" y="2333250"/>
            <a:chExt cx="381175" cy="381175"/>
          </a:xfrm>
        </p:grpSpPr>
        <p:sp>
          <p:nvSpPr>
            <p:cNvPr id="91" name="Shape 91"/>
            <p:cNvSpPr/>
            <p:nvPr/>
          </p:nvSpPr>
          <p:spPr>
            <a:xfrm>
              <a:off x="1278900" y="2333250"/>
              <a:ext cx="381175" cy="381175"/>
            </a:xfrm>
            <a:custGeom>
              <a:avLst/>
              <a:gdLst/>
              <a:ahLst/>
              <a:cxnLst/>
              <a:rect l="0" t="0" r="0" b="0"/>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 name="Shape 92"/>
            <p:cNvSpPr/>
            <p:nvPr/>
          </p:nvSpPr>
          <p:spPr>
            <a:xfrm>
              <a:off x="1525475"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 name="Shape 93"/>
            <p:cNvSpPr/>
            <p:nvPr/>
          </p:nvSpPr>
          <p:spPr>
            <a:xfrm>
              <a:off x="13696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94"/>
            <p:cNvSpPr/>
            <p:nvPr/>
          </p:nvSpPr>
          <p:spPr>
            <a:xfrm>
              <a:off x="1369600" y="2604200"/>
              <a:ext cx="199750" cy="40825"/>
            </a:xfrm>
            <a:custGeom>
              <a:avLst/>
              <a:gdLst/>
              <a:ahLst/>
              <a:cxnLst/>
              <a:rect l="0" t="0" r="0" b="0"/>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09550"/>
            <a:ext cx="5943600" cy="400110"/>
          </a:xfrm>
          <a:prstGeom prst="rect">
            <a:avLst/>
          </a:prstGeom>
          <a:noFill/>
        </p:spPr>
        <p:txBody>
          <a:bodyPr wrap="square" rtlCol="0">
            <a:spAutoFit/>
          </a:bodyPr>
          <a:lstStyle/>
          <a:p>
            <a:r>
              <a:rPr lang="en-US" sz="2000" dirty="0" smtClean="0">
                <a:latin typeface="Aharoni" pitchFamily="2" charset="-79"/>
                <a:cs typeface="Aharoni" pitchFamily="2" charset="-79"/>
              </a:rPr>
              <a:t>Overview of our Agriculture</a:t>
            </a:r>
            <a:endParaRPr lang="en-US" sz="2000" dirty="0">
              <a:latin typeface="Aharoni" pitchFamily="2" charset="-79"/>
              <a:cs typeface="Aharoni" pitchFamily="2" charset="-79"/>
            </a:endParaRPr>
          </a:p>
        </p:txBody>
      </p:sp>
      <p:sp>
        <p:nvSpPr>
          <p:cNvPr id="3" name="TextBox 2"/>
          <p:cNvSpPr txBox="1"/>
          <p:nvPr/>
        </p:nvSpPr>
        <p:spPr>
          <a:xfrm>
            <a:off x="609600" y="819150"/>
            <a:ext cx="6934200" cy="3416320"/>
          </a:xfrm>
          <a:prstGeom prst="rect">
            <a:avLst/>
          </a:prstGeom>
          <a:noFill/>
        </p:spPr>
        <p:txBody>
          <a:bodyPr wrap="square" rtlCol="0">
            <a:spAutoFit/>
          </a:bodyPr>
          <a:lstStyle/>
          <a:p>
            <a:pPr marL="341313" lvl="1" indent="-341313">
              <a:buFont typeface="Arial" pitchFamily="34" charset="0"/>
              <a:buChar char="•"/>
            </a:pPr>
            <a:r>
              <a:rPr lang="en-US" sz="2400" dirty="0" smtClean="0">
                <a:latin typeface="Aharoni" pitchFamily="2" charset="-79"/>
                <a:cs typeface="Aharoni" pitchFamily="2" charset="-79"/>
              </a:rPr>
              <a:t>Agriculture contributes to 19% of GDP</a:t>
            </a:r>
          </a:p>
          <a:p>
            <a:pPr marL="341313" lvl="1" indent="-341313">
              <a:buFont typeface="Arial" pitchFamily="34" charset="0"/>
              <a:buChar char="•"/>
            </a:pPr>
            <a:r>
              <a:rPr lang="en-US" sz="2400" dirty="0" smtClean="0">
                <a:latin typeface="Aharoni" pitchFamily="2" charset="-79"/>
                <a:cs typeface="Aharoni" pitchFamily="2" charset="-79"/>
              </a:rPr>
              <a:t>42% of Employment</a:t>
            </a:r>
          </a:p>
          <a:p>
            <a:pPr marL="341313" lvl="1" indent="-341313">
              <a:buFont typeface="Arial" pitchFamily="34" charset="0"/>
              <a:buChar char="•"/>
            </a:pPr>
            <a:r>
              <a:rPr lang="en-US" sz="2400" dirty="0" smtClean="0">
                <a:latin typeface="Aharoni" pitchFamily="2" charset="-79"/>
                <a:cs typeface="Aharoni" pitchFamily="2" charset="-79"/>
              </a:rPr>
              <a:t>9% of our Export</a:t>
            </a:r>
          </a:p>
          <a:p>
            <a:pPr marL="341313" lvl="1" indent="-341313">
              <a:buFont typeface="Arial" pitchFamily="34" charset="0"/>
              <a:buChar char="•"/>
            </a:pPr>
            <a:endParaRPr lang="en-US" sz="2400" dirty="0" smtClean="0">
              <a:latin typeface="Aharoni" pitchFamily="2" charset="-79"/>
              <a:cs typeface="Aharoni" pitchFamily="2" charset="-79"/>
            </a:endParaRPr>
          </a:p>
          <a:p>
            <a:pPr marL="341313" lvl="1" indent="-341313">
              <a:buFont typeface="Arial" pitchFamily="34" charset="0"/>
              <a:buChar char="•"/>
            </a:pPr>
            <a:r>
              <a:rPr lang="en-US" sz="2400" dirty="0" smtClean="0">
                <a:latin typeface="Aharoni" pitchFamily="2" charset="-79"/>
                <a:cs typeface="Aharoni" pitchFamily="2" charset="-79"/>
              </a:rPr>
              <a:t>Its plays in important role for ensuring </a:t>
            </a:r>
          </a:p>
          <a:p>
            <a:pPr marL="341313" lvl="1" indent="-341313">
              <a:buFont typeface="Arial" pitchFamily="34" charset="0"/>
              <a:buChar char="•"/>
            </a:pPr>
            <a:r>
              <a:rPr lang="en-US" sz="2400" dirty="0" smtClean="0">
                <a:latin typeface="Aharoni" pitchFamily="2" charset="-79"/>
                <a:cs typeface="Aharoni" pitchFamily="2" charset="-79"/>
              </a:rPr>
              <a:t>Food security </a:t>
            </a:r>
          </a:p>
          <a:p>
            <a:pPr marL="341313" lvl="1" indent="-341313">
              <a:buFont typeface="Arial" pitchFamily="34" charset="0"/>
              <a:buChar char="•"/>
            </a:pPr>
            <a:r>
              <a:rPr lang="en-US" sz="2400" dirty="0" smtClean="0">
                <a:latin typeface="Aharoni" pitchFamily="2" charset="-79"/>
                <a:cs typeface="Aharoni" pitchFamily="2" charset="-79"/>
              </a:rPr>
              <a:t>Nutrition security</a:t>
            </a:r>
          </a:p>
          <a:p>
            <a:pPr marL="341313" lvl="1" indent="-341313">
              <a:buFont typeface="Arial" pitchFamily="34" charset="0"/>
              <a:buChar char="•"/>
            </a:pPr>
            <a:r>
              <a:rPr lang="en-US" sz="2400" dirty="0" smtClean="0">
                <a:latin typeface="Aharoni" pitchFamily="2" charset="-79"/>
                <a:cs typeface="Aharoni" pitchFamily="2" charset="-79"/>
              </a:rPr>
              <a:t>Sustainability </a:t>
            </a:r>
          </a:p>
          <a:p>
            <a:pPr marL="341313" lvl="1" indent="-341313">
              <a:buFont typeface="Arial" pitchFamily="34" charset="0"/>
              <a:buChar char="•"/>
            </a:pPr>
            <a:endParaRPr lang="en-US" sz="2400" dirty="0">
              <a:latin typeface="Aharoni" pitchFamily="2" charset="-79"/>
              <a:cs typeface="Aharoni" pitchFamily="2" charset="-79"/>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DDC39"/>
        </a:solidFill>
        <a:effectLst/>
      </p:bgPr>
    </p:bg>
    <p:spTree>
      <p:nvGrpSpPr>
        <p:cNvPr id="1" name="Shape 77"/>
        <p:cNvGrpSpPr/>
        <p:nvPr/>
      </p:nvGrpSpPr>
      <p:grpSpPr>
        <a:xfrm>
          <a:off x="0" y="0"/>
          <a:ext cx="0" cy="0"/>
          <a:chOff x="0" y="0"/>
          <a:chExt cx="0" cy="0"/>
        </a:xfrm>
      </p:grpSpPr>
      <p:sp>
        <p:nvSpPr>
          <p:cNvPr id="8" name="TextBox 7"/>
          <p:cNvSpPr txBox="1"/>
          <p:nvPr/>
        </p:nvSpPr>
        <p:spPr>
          <a:xfrm>
            <a:off x="762000" y="209550"/>
            <a:ext cx="7696200" cy="4893647"/>
          </a:xfrm>
          <a:prstGeom prst="rect">
            <a:avLst/>
          </a:prstGeom>
          <a:noFill/>
        </p:spPr>
        <p:txBody>
          <a:bodyPr wrap="square" rtlCol="0">
            <a:spAutoFit/>
          </a:bodyPr>
          <a:lstStyle/>
          <a:p>
            <a:pPr marL="341313" indent="-341313">
              <a:buFont typeface="Arial" pitchFamily="34" charset="0"/>
              <a:buChar char="•"/>
            </a:pPr>
            <a:r>
              <a:rPr lang="en-US" sz="2000" dirty="0" smtClean="0">
                <a:latin typeface="Aharoni" pitchFamily="2" charset="-79"/>
                <a:cs typeface="Aharoni" pitchFamily="2" charset="-79"/>
              </a:rPr>
              <a:t>Crop and Horticulture contributes to </a:t>
            </a:r>
            <a:r>
              <a:rPr lang="en-US" sz="2800" dirty="0" smtClean="0">
                <a:latin typeface="Aharoni" pitchFamily="2" charset="-79"/>
                <a:cs typeface="Aharoni" pitchFamily="2" charset="-79"/>
              </a:rPr>
              <a:t>9% </a:t>
            </a:r>
            <a:r>
              <a:rPr lang="en-US" sz="2000" dirty="0" smtClean="0">
                <a:latin typeface="Aharoni" pitchFamily="2" charset="-79"/>
                <a:cs typeface="Aharoni" pitchFamily="2" charset="-79"/>
              </a:rPr>
              <a:t>of GDP</a:t>
            </a:r>
          </a:p>
          <a:p>
            <a:pPr marL="341313" indent="-341313">
              <a:buFont typeface="Arial" pitchFamily="34" charset="0"/>
              <a:buChar char="•"/>
            </a:pPr>
            <a:r>
              <a:rPr lang="en-US" sz="2000" dirty="0" smtClean="0">
                <a:latin typeface="Aharoni" pitchFamily="2" charset="-79"/>
                <a:cs typeface="Aharoni" pitchFamily="2" charset="-79"/>
              </a:rPr>
              <a:t>Rice is </a:t>
            </a:r>
            <a:r>
              <a:rPr lang="en-US" sz="2800" dirty="0" smtClean="0">
                <a:latin typeface="Aharoni" pitchFamily="2" charset="-79"/>
                <a:cs typeface="Aharoni" pitchFamily="2" charset="-79"/>
              </a:rPr>
              <a:t>80%</a:t>
            </a:r>
            <a:r>
              <a:rPr lang="en-US" sz="2000" dirty="0" smtClean="0">
                <a:latin typeface="Aharoni" pitchFamily="2" charset="-79"/>
                <a:cs typeface="Aharoni" pitchFamily="2" charset="-79"/>
              </a:rPr>
              <a:t> of land under crop agriculture</a:t>
            </a:r>
          </a:p>
          <a:p>
            <a:pPr marL="804863" lvl="4" indent="-341313">
              <a:buFont typeface="Arial" pitchFamily="34" charset="0"/>
              <a:buChar char="•"/>
            </a:pPr>
            <a:r>
              <a:rPr lang="en-US" sz="2000" dirty="0" err="1" smtClean="0">
                <a:latin typeface="Aharoni" pitchFamily="2" charset="-79"/>
                <a:cs typeface="Aharoni" pitchFamily="2" charset="-79"/>
              </a:rPr>
              <a:t>Boro</a:t>
            </a:r>
            <a:r>
              <a:rPr lang="en-US" sz="2000" dirty="0" smtClean="0">
                <a:latin typeface="Aharoni" pitchFamily="2" charset="-79"/>
                <a:cs typeface="Aharoni" pitchFamily="2" charset="-79"/>
              </a:rPr>
              <a:t> contributes to </a:t>
            </a:r>
            <a:r>
              <a:rPr lang="en-US" sz="2800" dirty="0" smtClean="0">
                <a:latin typeface="Aharoni" pitchFamily="2" charset="-79"/>
                <a:cs typeface="Aharoni" pitchFamily="2" charset="-79"/>
              </a:rPr>
              <a:t>60%</a:t>
            </a:r>
            <a:r>
              <a:rPr lang="en-US" sz="2000" dirty="0" smtClean="0">
                <a:latin typeface="Aharoni" pitchFamily="2" charset="-79"/>
                <a:cs typeface="Aharoni" pitchFamily="2" charset="-79"/>
              </a:rPr>
              <a:t> of Total Rice</a:t>
            </a:r>
          </a:p>
          <a:p>
            <a:pPr marL="804863" lvl="4" indent="-341313">
              <a:buFont typeface="Arial" pitchFamily="34" charset="0"/>
              <a:buChar char="•"/>
            </a:pPr>
            <a:r>
              <a:rPr lang="en-US" sz="2000" dirty="0" smtClean="0">
                <a:latin typeface="Aharoni" pitchFamily="2" charset="-79"/>
                <a:cs typeface="Aharoni" pitchFamily="2" charset="-79"/>
              </a:rPr>
              <a:t>Long term growth in rice is </a:t>
            </a:r>
            <a:r>
              <a:rPr lang="en-US" sz="2800" dirty="0" smtClean="0">
                <a:latin typeface="Aharoni" pitchFamily="2" charset="-79"/>
                <a:cs typeface="Aharoni" pitchFamily="2" charset="-79"/>
              </a:rPr>
              <a:t>2.8</a:t>
            </a:r>
            <a:r>
              <a:rPr lang="en-US" sz="2800" dirty="0" smtClean="0">
                <a:latin typeface="Aharoni" pitchFamily="2" charset="-79"/>
                <a:cs typeface="Aharoni" pitchFamily="2" charset="-79"/>
              </a:rPr>
              <a:t>%</a:t>
            </a:r>
          </a:p>
          <a:p>
            <a:pPr marL="341313" lvl="3" indent="-341313">
              <a:buFont typeface="Arial" pitchFamily="34" charset="0"/>
              <a:buChar char="•"/>
            </a:pPr>
            <a:r>
              <a:rPr lang="en-US" sz="2000" dirty="0" smtClean="0">
                <a:latin typeface="Aharoni" pitchFamily="2" charset="-79"/>
                <a:cs typeface="Aharoni" pitchFamily="2" charset="-79"/>
              </a:rPr>
              <a:t>Agriculture is changing too</a:t>
            </a:r>
          </a:p>
          <a:p>
            <a:pPr marL="804863" lvl="3" indent="-341313">
              <a:buFont typeface="Arial" pitchFamily="34" charset="0"/>
              <a:buChar char="•"/>
            </a:pPr>
            <a:r>
              <a:rPr lang="en-US" sz="2000" dirty="0" smtClean="0">
                <a:latin typeface="Aharoni" pitchFamily="2" charset="-79"/>
                <a:cs typeface="Aharoni" pitchFamily="2" charset="-79"/>
              </a:rPr>
              <a:t>Aus Area falling</a:t>
            </a:r>
          </a:p>
          <a:p>
            <a:pPr marL="804863" lvl="3" indent="-341313">
              <a:buFont typeface="Arial" pitchFamily="34" charset="0"/>
              <a:buChar char="•"/>
            </a:pPr>
            <a:r>
              <a:rPr lang="en-US" sz="2000" dirty="0" err="1" smtClean="0">
                <a:latin typeface="Aharoni" pitchFamily="2" charset="-79"/>
                <a:cs typeface="Aharoni" pitchFamily="2" charset="-79"/>
              </a:rPr>
              <a:t>Aman</a:t>
            </a:r>
            <a:r>
              <a:rPr lang="en-US" sz="2000" dirty="0" smtClean="0">
                <a:latin typeface="Aharoni" pitchFamily="2" charset="-79"/>
                <a:cs typeface="Aharoni" pitchFamily="2" charset="-79"/>
              </a:rPr>
              <a:t> area falling</a:t>
            </a:r>
          </a:p>
          <a:p>
            <a:pPr marL="804863" lvl="3" indent="-341313">
              <a:buFont typeface="Arial" pitchFamily="34" charset="0"/>
              <a:buChar char="•"/>
            </a:pPr>
            <a:r>
              <a:rPr lang="en-US" sz="2000" dirty="0" err="1" smtClean="0">
                <a:latin typeface="Aharoni" pitchFamily="2" charset="-79"/>
                <a:cs typeface="Aharoni" pitchFamily="2" charset="-79"/>
              </a:rPr>
              <a:t>Boro</a:t>
            </a:r>
            <a:r>
              <a:rPr lang="en-US" sz="2000" dirty="0" smtClean="0">
                <a:latin typeface="Aharoni" pitchFamily="2" charset="-79"/>
                <a:cs typeface="Aharoni" pitchFamily="2" charset="-79"/>
              </a:rPr>
              <a:t> rising</a:t>
            </a:r>
          </a:p>
          <a:p>
            <a:pPr marL="804863" lvl="3" indent="-341313">
              <a:buFont typeface="Arial" pitchFamily="34" charset="0"/>
              <a:buChar char="•"/>
            </a:pPr>
            <a:r>
              <a:rPr lang="en-US" sz="2000" dirty="0" smtClean="0">
                <a:latin typeface="Aharoni" pitchFamily="2" charset="-79"/>
                <a:cs typeface="Aharoni" pitchFamily="2" charset="-79"/>
              </a:rPr>
              <a:t>Vegetable rising</a:t>
            </a:r>
          </a:p>
          <a:p>
            <a:pPr marL="804863" lvl="3" indent="-341313">
              <a:buFont typeface="Arial" pitchFamily="34" charset="0"/>
              <a:buChar char="•"/>
            </a:pPr>
            <a:r>
              <a:rPr lang="en-US" sz="2000" dirty="0" smtClean="0">
                <a:latin typeface="Aharoni" pitchFamily="2" charset="-79"/>
                <a:cs typeface="Aharoni" pitchFamily="2" charset="-79"/>
              </a:rPr>
              <a:t>Potato rising</a:t>
            </a:r>
          </a:p>
          <a:p>
            <a:pPr marL="341313" lvl="1" indent="-341313">
              <a:buFont typeface="Arial" pitchFamily="34" charset="0"/>
              <a:buChar char="•"/>
            </a:pPr>
            <a:r>
              <a:rPr lang="en-US" sz="2000" dirty="0" smtClean="0">
                <a:latin typeface="Aharoni" pitchFamily="2" charset="-79"/>
                <a:cs typeface="Aharoni" pitchFamily="2" charset="-79"/>
              </a:rPr>
              <a:t>AGRICULTURE IS BECOMING CAPITAL INTENSIVE</a:t>
            </a:r>
          </a:p>
          <a:p>
            <a:pPr marL="341313" lvl="1" indent="-341313">
              <a:buFont typeface="Arial" pitchFamily="34" charset="0"/>
              <a:buChar char="•"/>
            </a:pPr>
            <a:r>
              <a:rPr lang="en-US" sz="2000" dirty="0" smtClean="0">
                <a:latin typeface="Aharoni" pitchFamily="2" charset="-79"/>
                <a:cs typeface="Aharoni" pitchFamily="2" charset="-79"/>
              </a:rPr>
              <a:t>Bulls being replaced by tractors</a:t>
            </a:r>
          </a:p>
          <a:p>
            <a:pPr marL="341313" lvl="1" indent="-341313">
              <a:buFont typeface="Arial" pitchFamily="34" charset="0"/>
              <a:buChar char="•"/>
            </a:pPr>
            <a:r>
              <a:rPr lang="en-US" sz="2000" dirty="0" smtClean="0">
                <a:latin typeface="Aharoni" pitchFamily="2" charset="-79"/>
                <a:cs typeface="Aharoni" pitchFamily="2" charset="-79"/>
              </a:rPr>
              <a:t>Men being replaced by women</a:t>
            </a:r>
          </a:p>
          <a:p>
            <a:pPr marL="341313" lvl="1" indent="-341313">
              <a:buFont typeface="Arial" pitchFamily="34" charset="0"/>
              <a:buChar char="•"/>
            </a:pPr>
            <a:r>
              <a:rPr lang="en-US" sz="2000" dirty="0" smtClean="0">
                <a:latin typeface="Aharoni" pitchFamily="2" charset="-79"/>
                <a:cs typeface="Aharoni" pitchFamily="2" charset="-79"/>
              </a:rPr>
              <a:t>Non crop agriculture rising – fish, poultry, dairy, meat etc.</a:t>
            </a:r>
            <a:endParaRPr lang="en-US" sz="2000" dirty="0">
              <a:latin typeface="Aharoni" pitchFamily="2" charset="-79"/>
              <a:cs typeface="Aharoni" pitchFamily="2" charset="-79"/>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5750"/>
            <a:ext cx="4801499" cy="409500"/>
          </a:xfrm>
        </p:spPr>
        <p:txBody>
          <a:bodyPr/>
          <a:lstStyle/>
          <a:p>
            <a:r>
              <a:rPr lang="en-US" sz="2000" dirty="0" smtClean="0"/>
              <a:t>ON THE DEMAND SIDE</a:t>
            </a:r>
            <a:endParaRPr lang="en-US" sz="2000" dirty="0"/>
          </a:p>
        </p:txBody>
      </p:sp>
      <p:sp>
        <p:nvSpPr>
          <p:cNvPr id="4" name="Text Placeholder 3"/>
          <p:cNvSpPr>
            <a:spLocks noGrp="1"/>
          </p:cNvSpPr>
          <p:nvPr>
            <p:ph type="body" idx="2"/>
          </p:nvPr>
        </p:nvSpPr>
        <p:spPr>
          <a:xfrm>
            <a:off x="685800" y="895350"/>
            <a:ext cx="5638800" cy="1600200"/>
          </a:xfrm>
        </p:spPr>
        <p:txBody>
          <a:bodyPr/>
          <a:lstStyle/>
          <a:p>
            <a:pPr>
              <a:tabLst>
                <a:tab pos="231775" algn="l"/>
              </a:tabLst>
            </a:pPr>
            <a:r>
              <a:rPr lang="en-US" sz="2000" dirty="0" smtClean="0"/>
              <a:t> 	RICE CONSUMPTION FALLING</a:t>
            </a:r>
          </a:p>
          <a:p>
            <a:pPr>
              <a:tabLst>
                <a:tab pos="231775" algn="l"/>
              </a:tabLst>
            </a:pPr>
            <a:r>
              <a:rPr lang="en-US" sz="2000" dirty="0" smtClean="0"/>
              <a:t> </a:t>
            </a:r>
            <a:r>
              <a:rPr lang="en-US" sz="2000" dirty="0" smtClean="0"/>
              <a:t> WHEAT CONSUMPTION RISING</a:t>
            </a:r>
          </a:p>
          <a:p>
            <a:pPr>
              <a:tabLst>
                <a:tab pos="231775" algn="l"/>
              </a:tabLst>
            </a:pPr>
            <a:r>
              <a:rPr lang="en-US" sz="2000" dirty="0" smtClean="0"/>
              <a:t> 	</a:t>
            </a:r>
            <a:r>
              <a:rPr lang="en-US" sz="2000" dirty="0" smtClean="0"/>
              <a:t>MEAT CONSUMPTION RISING</a:t>
            </a:r>
          </a:p>
          <a:p>
            <a:pPr>
              <a:tabLst>
                <a:tab pos="231775" algn="l"/>
              </a:tabLst>
            </a:pPr>
            <a:r>
              <a:rPr lang="en-US" sz="2000" dirty="0" smtClean="0"/>
              <a:t> </a:t>
            </a:r>
            <a:r>
              <a:rPr lang="en-US" sz="2000" dirty="0" smtClean="0"/>
              <a:t> MILK AND EGG CONSUMPTION RISING</a:t>
            </a:r>
          </a:p>
        </p:txBody>
      </p:sp>
      <p:graphicFrame>
        <p:nvGraphicFramePr>
          <p:cNvPr id="5" name="Chart 4"/>
          <p:cNvGraphicFramePr/>
          <p:nvPr/>
        </p:nvGraphicFramePr>
        <p:xfrm>
          <a:off x="5486400" y="666750"/>
          <a:ext cx="3429000" cy="3505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2343150"/>
            <a:ext cx="3048899" cy="942900"/>
          </a:xfrm>
        </p:spPr>
        <p:txBody>
          <a:bodyPr/>
          <a:lstStyle/>
          <a:p>
            <a:r>
              <a:rPr lang="en-US" sz="2400" dirty="0" smtClean="0">
                <a:solidFill>
                  <a:schemeClr val="accent6"/>
                </a:solidFill>
              </a:rPr>
              <a:t>AGRO-ECOLOGICAL ZONES </a:t>
            </a:r>
            <a:br>
              <a:rPr lang="en-US" sz="2400" dirty="0" smtClean="0">
                <a:solidFill>
                  <a:schemeClr val="accent6"/>
                </a:solidFill>
              </a:rPr>
            </a:br>
            <a:r>
              <a:rPr lang="en-US" sz="2400" dirty="0" smtClean="0">
                <a:solidFill>
                  <a:schemeClr val="accent6"/>
                </a:solidFill>
              </a:rPr>
              <a:t>OF BANGLADESH</a:t>
            </a:r>
            <a:endParaRPr lang="en-US" sz="2400" dirty="0">
              <a:solidFill>
                <a:schemeClr val="accent6"/>
              </a:solidFill>
            </a:endParaRPr>
          </a:p>
        </p:txBody>
      </p:sp>
      <p:sp>
        <p:nvSpPr>
          <p:cNvPr id="3" name="Text Placeholder 2"/>
          <p:cNvSpPr>
            <a:spLocks noGrp="1"/>
          </p:cNvSpPr>
          <p:nvPr>
            <p:ph type="body" idx="1"/>
          </p:nvPr>
        </p:nvSpPr>
        <p:spPr/>
        <p:txBody>
          <a:bodyPr/>
          <a:lstStyle/>
          <a:p>
            <a:endParaRPr lang="en-US"/>
          </a:p>
        </p:txBody>
      </p:sp>
      <p:pic>
        <p:nvPicPr>
          <p:cNvPr id="5" name="Picture 14" descr="aez of bangladesh.png"/>
          <p:cNvPicPr>
            <a:picLocks noChangeAspect="1" noChangeArrowheads="1"/>
          </p:cNvPicPr>
          <p:nvPr/>
        </p:nvPicPr>
        <p:blipFill>
          <a:blip r:embed="rId2"/>
          <a:srcRect l="3125" t="5556" r="6250" b="20000"/>
          <a:stretch>
            <a:fillRect/>
          </a:stretch>
        </p:blipFill>
        <p:spPr bwMode="auto">
          <a:xfrm>
            <a:off x="0" y="0"/>
            <a:ext cx="4452582" cy="51435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Cadwa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123</TotalTime>
  <Words>1677</Words>
  <PresentationFormat>On-screen Show (16:9)</PresentationFormat>
  <Paragraphs>210</Paragraphs>
  <Slides>28</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Montserrat</vt:lpstr>
      <vt:lpstr>Aharoni</vt:lpstr>
      <vt:lpstr>Karla</vt:lpstr>
      <vt:lpstr>Calibri</vt:lpstr>
      <vt:lpstr>Cadwal template</vt:lpstr>
      <vt:lpstr>BAEA bi-annual conference, Dhaka 22-23 Jan 2016</vt:lpstr>
      <vt:lpstr>1. The potential impact of climate change is going to be much greater on Bangladesh from 2030 and onwards than what it has been observed or experienced today.</vt:lpstr>
      <vt:lpstr>Slide 3</vt:lpstr>
      <vt:lpstr>Slide 4</vt:lpstr>
      <vt:lpstr>HELLO!</vt:lpstr>
      <vt:lpstr>Slide 6</vt:lpstr>
      <vt:lpstr>Slide 7</vt:lpstr>
      <vt:lpstr>ON THE DEMAND SIDE</vt:lpstr>
      <vt:lpstr>AGRO-ECOLOGICAL ZONES  OF BANGLADESH</vt:lpstr>
      <vt:lpstr>AGRICULTURE AND RAIN</vt:lpstr>
      <vt:lpstr>Climate Change is a change in the long term pattern of the weather and hence it is often difficult to ascertain from layman’s eye.</vt:lpstr>
      <vt:lpstr>World Bank 2013 study</vt:lpstr>
      <vt:lpstr>RISKS TO OUR AGRICULTURE DUE TO CLIMATE CHANGE</vt:lpstr>
      <vt:lpstr>RISKS TO OUR AGRICULTURE DUE TO CLIMATE CHANGE</vt:lpstr>
      <vt:lpstr>RISKS TO OUR AGRICULTURE DUE TO CLIMATE CHANGE</vt:lpstr>
      <vt:lpstr>RISKS TO OUR AGRICULTURE DUE TO CLIMATE CHANGE</vt:lpstr>
      <vt:lpstr>RISKS TO OUR AGRICULTURE DUE TO CLIMATE CHANGE</vt:lpstr>
      <vt:lpstr>RISKS TO OUR AGRICULTURE DUE TO CLIMATE CHANGE</vt:lpstr>
      <vt:lpstr>RISKS TO OUR AGRICULTURE DUE TO CLIMATE CHANGE</vt:lpstr>
      <vt:lpstr>NEED POLICY CONVERGENCES</vt:lpstr>
      <vt:lpstr>VULNERABILITY BY DISASTERS  FLOODS DROUGHTS  SALINE INTRUSION</vt:lpstr>
      <vt:lpstr>CLIMATE CHANGE REVISITED</vt:lpstr>
      <vt:lpstr>WHAT NEEDS TO DONE</vt:lpstr>
      <vt:lpstr>Slide 24</vt:lpstr>
      <vt:lpstr>Slide 25</vt:lpstr>
      <vt:lpstr>Slide 26</vt:lpstr>
      <vt:lpstr>GENERAL MEASURES FOR BUILDING RESILIENCE</vt:lpstr>
      <vt:lpstr>Adaptation PLUS program (with mitigation)  Water conservation practices drip, sprinkler, AWD techniques  Establish a High Powered Commission on Agriculture to Develop a NEW STRATEGY FOR AGRICULTURE KEEPING IN VIEW CLIMATE CHANGE, FOOD AND NUTRITION SECURITY.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BAEA bi-annual conference, Dhaka 22-23 Jan 2016</dc:title>
  <dc:creator>acer</dc:creator>
  <cp:lastModifiedBy>Enamul Haque ACERi5</cp:lastModifiedBy>
  <cp:revision>9</cp:revision>
  <dcterms:modified xsi:type="dcterms:W3CDTF">2016-01-22T21:13:28Z</dcterms:modified>
</cp:coreProperties>
</file>